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6858000" cy="9144000" type="screen4x3"/>
  <p:notesSz cx="6858000" cy="9144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2556" y="-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in Rodriguez" userId="edda9e37-b976-4dfd-843e-7accf3334619" providerId="ADAL" clId="{84553FAE-FD9D-4D22-BA17-40181031BA11}"/>
    <pc:docChg chg="addSld delSld modSld addMainMaster delMainMaster">
      <pc:chgData name="Justin Rodriguez" userId="edda9e37-b976-4dfd-843e-7accf3334619" providerId="ADAL" clId="{84553FAE-FD9D-4D22-BA17-40181031BA11}" dt="2023-05-03T18:08:48.288" v="2" actId="47"/>
      <pc:docMkLst>
        <pc:docMk/>
      </pc:docMkLst>
      <pc:sldChg chg="add del">
        <pc:chgData name="Justin Rodriguez" userId="edda9e37-b976-4dfd-843e-7accf3334619" providerId="ADAL" clId="{84553FAE-FD9D-4D22-BA17-40181031BA11}" dt="2023-05-03T18:08:48.288" v="2" actId="47"/>
        <pc:sldMkLst>
          <pc:docMk/>
          <pc:sldMk cId="2023622933" sldId="265"/>
        </pc:sldMkLst>
      </pc:sldChg>
      <pc:sldMasterChg chg="add del addSldLayout delSldLayout">
        <pc:chgData name="Justin Rodriguez" userId="edda9e37-b976-4dfd-843e-7accf3334619" providerId="ADAL" clId="{84553FAE-FD9D-4D22-BA17-40181031BA11}" dt="2023-05-03T18:08:48.288" v="2" actId="47"/>
        <pc:sldMasterMkLst>
          <pc:docMk/>
          <pc:sldMasterMk cId="0" sldId="2147483676"/>
        </pc:sldMasterMkLst>
        <pc:sldLayoutChg chg="add del">
          <pc:chgData name="Justin Rodriguez" userId="edda9e37-b976-4dfd-843e-7accf3334619" providerId="ADAL" clId="{84553FAE-FD9D-4D22-BA17-40181031BA11}" dt="2023-05-03T18:08:48.288" v="2" actId="47"/>
          <pc:sldLayoutMkLst>
            <pc:docMk/>
            <pc:sldMasterMk cId="0" sldId="2147483676"/>
            <pc:sldLayoutMk cId="1328544323" sldId="2147483675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2834640"/>
            <a:ext cx="58293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1" i="0">
                <a:solidFill>
                  <a:srgbClr val="16798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120640"/>
            <a:ext cx="48006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rgbClr val="16798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rgbClr val="16798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rgbClr val="16798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52575" y="2341880"/>
            <a:ext cx="4682490" cy="6642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1" i="0">
                <a:solidFill>
                  <a:srgbClr val="16798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103120"/>
            <a:ext cx="617220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8503920"/>
            <a:ext cx="219456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649211" y="8940800"/>
            <a:ext cx="16637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87871" y="31495"/>
            <a:ext cx="675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libri"/>
                <a:cs typeface="Calibri"/>
              </a:rPr>
              <a:t>4/27/2023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8300" y="4312411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242424"/>
                </a:solidFill>
                <a:latin typeface="Calibri"/>
                <a:cs typeface="Calibri"/>
              </a:rPr>
              <a:t>1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1596" y="4902200"/>
            <a:ext cx="65786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167981"/>
                </a:solidFill>
                <a:latin typeface="Calibri"/>
                <a:cs typeface="Calibri"/>
              </a:rPr>
              <a:t>Agenda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12011" y="5348732"/>
            <a:ext cx="3453765" cy="21615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185420" algn="l"/>
              </a:tabLst>
            </a:pPr>
            <a:r>
              <a:rPr sz="1000" b="1" spc="-10" dirty="0">
                <a:solidFill>
                  <a:srgbClr val="333333"/>
                </a:solidFill>
                <a:latin typeface="Calibri"/>
                <a:cs typeface="Calibri"/>
              </a:rPr>
              <a:t>Introduction </a:t>
            </a:r>
            <a:r>
              <a:rPr sz="1000" b="1" dirty="0">
                <a:solidFill>
                  <a:srgbClr val="333333"/>
                </a:solidFill>
                <a:latin typeface="Calibri"/>
                <a:cs typeface="Calibri"/>
              </a:rPr>
              <a:t>–</a:t>
            </a:r>
            <a:r>
              <a:rPr sz="1000" b="1" spc="-10" dirty="0">
                <a:solidFill>
                  <a:srgbClr val="333333"/>
                </a:solidFill>
                <a:latin typeface="Calibri"/>
                <a:cs typeface="Calibri"/>
              </a:rPr>
              <a:t> Sellers</a:t>
            </a:r>
            <a:r>
              <a:rPr sz="1000" b="1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333333"/>
                </a:solidFill>
                <a:latin typeface="Calibri"/>
                <a:cs typeface="Calibri"/>
              </a:rPr>
              <a:t>Dorsey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333333"/>
              </a:buClr>
              <a:buFont typeface="Wingdings"/>
              <a:buChar char=""/>
            </a:pPr>
            <a:endParaRPr sz="95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buFont typeface="Wingdings"/>
              <a:buChar char=""/>
              <a:tabLst>
                <a:tab pos="185420" algn="l"/>
              </a:tabLst>
            </a:pPr>
            <a:r>
              <a:rPr sz="1000" b="1" spc="-10" dirty="0">
                <a:solidFill>
                  <a:srgbClr val="333333"/>
                </a:solidFill>
                <a:latin typeface="Calibri"/>
                <a:cs typeface="Calibri"/>
              </a:rPr>
              <a:t>Medicaid</a:t>
            </a:r>
            <a:r>
              <a:rPr sz="1000" b="1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333333"/>
                </a:solidFill>
                <a:latin typeface="Calibri"/>
                <a:cs typeface="Calibri"/>
              </a:rPr>
              <a:t>Financing</a:t>
            </a:r>
            <a:r>
              <a:rPr sz="1000" b="1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333333"/>
                </a:solidFill>
                <a:latin typeface="Calibri"/>
                <a:cs typeface="Calibri"/>
              </a:rPr>
              <a:t>&amp;</a:t>
            </a:r>
            <a:r>
              <a:rPr sz="1000" b="1" spc="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333333"/>
                </a:solidFill>
                <a:latin typeface="Calibri"/>
                <a:cs typeface="Calibri"/>
              </a:rPr>
              <a:t>Supplemental</a:t>
            </a:r>
            <a:r>
              <a:rPr sz="1000" b="1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333333"/>
                </a:solidFill>
                <a:latin typeface="Calibri"/>
                <a:cs typeface="Calibri"/>
              </a:rPr>
              <a:t>Payment</a:t>
            </a:r>
            <a:r>
              <a:rPr sz="1000" b="1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333333"/>
                </a:solidFill>
                <a:latin typeface="Calibri"/>
                <a:cs typeface="Calibri"/>
              </a:rPr>
              <a:t>Programs</a:t>
            </a:r>
            <a:endParaRPr sz="1000">
              <a:latin typeface="Calibri"/>
              <a:cs typeface="Calibri"/>
            </a:endParaRPr>
          </a:p>
          <a:p>
            <a:pPr marL="643255" lvl="1" indent="-173990">
              <a:lnSpc>
                <a:spcPct val="100000"/>
              </a:lnSpc>
              <a:buFont typeface="Wingdings"/>
              <a:buChar char=""/>
              <a:tabLst>
                <a:tab pos="643890" algn="l"/>
              </a:tabLst>
            </a:pPr>
            <a:r>
              <a:rPr sz="1000" spc="-20" dirty="0">
                <a:solidFill>
                  <a:srgbClr val="333333"/>
                </a:solidFill>
                <a:latin typeface="Calibri"/>
                <a:cs typeface="Calibri"/>
              </a:rPr>
              <a:t>Directed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 Payment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Programs</a:t>
            </a:r>
            <a:endParaRPr sz="1000">
              <a:latin typeface="Calibri"/>
              <a:cs typeface="Calibri"/>
            </a:endParaRPr>
          </a:p>
          <a:p>
            <a:pPr marL="643255" lvl="1" indent="-173990">
              <a:lnSpc>
                <a:spcPct val="100000"/>
              </a:lnSpc>
              <a:spcBef>
                <a:spcPts val="15"/>
              </a:spcBef>
              <a:buFont typeface="Wingdings"/>
              <a:buChar char=""/>
              <a:tabLst>
                <a:tab pos="643890" algn="l"/>
              </a:tabLst>
            </a:pPr>
            <a:r>
              <a:rPr sz="1000" spc="-20" dirty="0">
                <a:solidFill>
                  <a:srgbClr val="333333"/>
                </a:solidFill>
                <a:latin typeface="Calibri"/>
                <a:cs typeface="Calibri"/>
              </a:rPr>
              <a:t>Disproportionate</a:t>
            </a:r>
            <a:r>
              <a:rPr sz="1000" spc="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Share</a:t>
            </a:r>
            <a:r>
              <a:rPr sz="100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Hospital</a:t>
            </a:r>
            <a:r>
              <a:rPr sz="1000" spc="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(DSH)</a:t>
            </a:r>
            <a:r>
              <a:rPr sz="1000" spc="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Payments</a:t>
            </a:r>
            <a:endParaRPr sz="10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Clr>
                <a:srgbClr val="333333"/>
              </a:buClr>
              <a:buFont typeface="Wingdings"/>
              <a:buChar char=""/>
            </a:pPr>
            <a:endParaRPr sz="95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buFont typeface="Wingdings"/>
              <a:buChar char=""/>
              <a:tabLst>
                <a:tab pos="185420" algn="l"/>
              </a:tabLst>
            </a:pPr>
            <a:r>
              <a:rPr sz="1000" b="1" spc="-10" dirty="0">
                <a:solidFill>
                  <a:srgbClr val="333333"/>
                </a:solidFill>
                <a:latin typeface="Calibri"/>
                <a:cs typeface="Calibri"/>
              </a:rPr>
              <a:t>Georgia</a:t>
            </a:r>
            <a:r>
              <a:rPr sz="1000" b="1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333333"/>
                </a:solidFill>
                <a:latin typeface="Calibri"/>
                <a:cs typeface="Calibri"/>
              </a:rPr>
              <a:t>Medicaid</a:t>
            </a:r>
            <a:r>
              <a:rPr sz="1000" b="1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333333"/>
                </a:solidFill>
                <a:latin typeface="Calibri"/>
                <a:cs typeface="Calibri"/>
              </a:rPr>
              <a:t>Financing</a:t>
            </a:r>
            <a:r>
              <a:rPr sz="1000" b="1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333333"/>
                </a:solidFill>
                <a:latin typeface="Calibri"/>
                <a:cs typeface="Calibri"/>
              </a:rPr>
              <a:t>Initiatives</a:t>
            </a:r>
            <a:endParaRPr sz="1000">
              <a:latin typeface="Calibri"/>
              <a:cs typeface="Calibri"/>
            </a:endParaRPr>
          </a:p>
          <a:p>
            <a:pPr marL="413384" lvl="1" indent="-172720">
              <a:lnSpc>
                <a:spcPct val="100000"/>
              </a:lnSpc>
              <a:buFont typeface="Wingdings"/>
              <a:buChar char=""/>
              <a:tabLst>
                <a:tab pos="414020" algn="l"/>
              </a:tabLst>
            </a:pP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Medicaid Innovation</a:t>
            </a:r>
            <a:r>
              <a:rPr sz="10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Advancement Program</a:t>
            </a:r>
            <a:r>
              <a:rPr sz="100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20" dirty="0">
                <a:solidFill>
                  <a:srgbClr val="333333"/>
                </a:solidFill>
                <a:latin typeface="Calibri"/>
                <a:cs typeface="Calibri"/>
              </a:rPr>
              <a:t>(IAP)</a:t>
            </a:r>
            <a:endParaRPr sz="1000">
              <a:latin typeface="Calibri"/>
              <a:cs typeface="Calibri"/>
            </a:endParaRPr>
          </a:p>
          <a:p>
            <a:pPr marL="413384" lvl="1" indent="-172720">
              <a:lnSpc>
                <a:spcPct val="100000"/>
              </a:lnSpc>
              <a:buFont typeface="Wingdings"/>
              <a:buChar char=""/>
              <a:tabLst>
                <a:tab pos="414020" algn="l"/>
              </a:tabLst>
            </a:pP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Impact</a:t>
            </a:r>
            <a:r>
              <a:rPr sz="100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to</a:t>
            </a:r>
            <a:r>
              <a:rPr sz="10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Rural</a:t>
            </a:r>
            <a:r>
              <a:rPr sz="10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Hospitals</a:t>
            </a:r>
            <a:endParaRPr sz="1000">
              <a:latin typeface="Calibri"/>
              <a:cs typeface="Calibri"/>
            </a:endParaRPr>
          </a:p>
          <a:p>
            <a:pPr marL="643255" lvl="2" indent="-173990">
              <a:lnSpc>
                <a:spcPct val="100000"/>
              </a:lnSpc>
              <a:buFont typeface="Wingdings"/>
              <a:buChar char=""/>
              <a:tabLst>
                <a:tab pos="643890" algn="l"/>
              </a:tabLst>
            </a:pP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Hospital</a:t>
            </a:r>
            <a:r>
              <a:rPr sz="1000" spc="-4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Directed</a:t>
            </a:r>
            <a:r>
              <a:rPr sz="10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Payment</a:t>
            </a:r>
            <a:r>
              <a:rPr sz="10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Programs</a:t>
            </a:r>
            <a:r>
              <a:rPr sz="100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–</a:t>
            </a:r>
            <a:r>
              <a:rPr sz="1000" spc="-4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Public</a:t>
            </a:r>
            <a:r>
              <a:rPr sz="1000" spc="-5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&amp;</a:t>
            </a:r>
            <a:r>
              <a:rPr sz="100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Private</a:t>
            </a:r>
            <a:endParaRPr sz="1000">
              <a:latin typeface="Calibri"/>
              <a:cs typeface="Calibri"/>
            </a:endParaRPr>
          </a:p>
          <a:p>
            <a:pPr marL="643255" lvl="2" indent="-173990">
              <a:lnSpc>
                <a:spcPct val="100000"/>
              </a:lnSpc>
              <a:spcBef>
                <a:spcPts val="15"/>
              </a:spcBef>
              <a:buFont typeface="Wingdings"/>
              <a:buChar char=""/>
              <a:tabLst>
                <a:tab pos="643890" algn="l"/>
              </a:tabLst>
            </a:pP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New</a:t>
            </a:r>
            <a:r>
              <a:rPr sz="1000" spc="-5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DSH</a:t>
            </a:r>
            <a:r>
              <a:rPr sz="10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Payment</a:t>
            </a:r>
            <a:r>
              <a:rPr sz="10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Allocation</a:t>
            </a:r>
            <a:endParaRPr sz="1000">
              <a:latin typeface="Calibri"/>
              <a:cs typeface="Calibri"/>
            </a:endParaRPr>
          </a:p>
          <a:p>
            <a:pPr lvl="2">
              <a:lnSpc>
                <a:spcPct val="100000"/>
              </a:lnSpc>
              <a:spcBef>
                <a:spcPts val="25"/>
              </a:spcBef>
              <a:buClr>
                <a:srgbClr val="333333"/>
              </a:buClr>
              <a:buFont typeface="Wingdings"/>
              <a:buChar char=""/>
            </a:pPr>
            <a:endParaRPr sz="95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buFont typeface="Wingdings"/>
              <a:buChar char=""/>
              <a:tabLst>
                <a:tab pos="185420" algn="l"/>
              </a:tabLst>
            </a:pPr>
            <a:r>
              <a:rPr sz="1000" b="1" dirty="0">
                <a:solidFill>
                  <a:srgbClr val="333333"/>
                </a:solidFill>
                <a:latin typeface="Calibri"/>
                <a:cs typeface="Calibri"/>
              </a:rPr>
              <a:t>DSH</a:t>
            </a:r>
            <a:r>
              <a:rPr sz="1000" b="1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333333"/>
                </a:solidFill>
                <a:latin typeface="Calibri"/>
                <a:cs typeface="Calibri"/>
              </a:rPr>
              <a:t>Deep</a:t>
            </a:r>
            <a:r>
              <a:rPr sz="1000" b="1" spc="-4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333333"/>
                </a:solidFill>
                <a:latin typeface="Calibri"/>
                <a:cs typeface="Calibri"/>
              </a:rPr>
              <a:t>Dive</a:t>
            </a:r>
            <a:r>
              <a:rPr sz="1000" b="1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333333"/>
                </a:solidFill>
                <a:latin typeface="Calibri"/>
                <a:cs typeface="Calibri"/>
              </a:rPr>
              <a:t>–</a:t>
            </a:r>
            <a:r>
              <a:rPr sz="1000" b="1" spc="-5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333333"/>
                </a:solidFill>
                <a:latin typeface="Calibri"/>
                <a:cs typeface="Calibri"/>
              </a:rPr>
              <a:t>Myers</a:t>
            </a:r>
            <a:r>
              <a:rPr sz="1000" b="1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333333"/>
                </a:solidFill>
                <a:latin typeface="Calibri"/>
                <a:cs typeface="Calibri"/>
              </a:rPr>
              <a:t>&amp;</a:t>
            </a:r>
            <a:r>
              <a:rPr sz="1000" b="1" spc="-5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333333"/>
                </a:solidFill>
                <a:latin typeface="Calibri"/>
                <a:cs typeface="Calibri"/>
              </a:rPr>
              <a:t>Stauffer</a:t>
            </a:r>
            <a:endParaRPr sz="1000">
              <a:latin typeface="Calibri"/>
              <a:cs typeface="Calibri"/>
            </a:endParaRPr>
          </a:p>
          <a:p>
            <a:pPr marL="413384" lvl="1" indent="-172720">
              <a:lnSpc>
                <a:spcPct val="100000"/>
              </a:lnSpc>
              <a:spcBef>
                <a:spcPts val="15"/>
              </a:spcBef>
              <a:buFont typeface="Wingdings"/>
              <a:buChar char=""/>
              <a:tabLst>
                <a:tab pos="414020" algn="l"/>
              </a:tabLst>
            </a:pP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Hospital</a:t>
            </a:r>
            <a:r>
              <a:rPr sz="10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specific</a:t>
            </a:r>
            <a:r>
              <a:rPr sz="1000" spc="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example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43320" y="8078216"/>
            <a:ext cx="60960" cy="109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50" b="0" dirty="0">
                <a:solidFill>
                  <a:srgbClr val="E26C08"/>
                </a:solidFill>
                <a:latin typeface="Calibri Light"/>
                <a:cs typeface="Calibri Light"/>
              </a:rPr>
              <a:t>2</a:t>
            </a:r>
            <a:endParaRPr sz="550">
              <a:latin typeface="Calibri Light"/>
              <a:cs typeface="Calibri Ligh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8300" y="8288528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242424"/>
                </a:solidFill>
                <a:latin typeface="Calibri"/>
                <a:cs typeface="Calibri"/>
              </a:rPr>
              <a:t>2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80999" y="858519"/>
            <a:ext cx="6096000" cy="3427729"/>
            <a:chOff x="380999" y="858519"/>
            <a:chExt cx="6096000" cy="3427729"/>
          </a:xfrm>
        </p:grpSpPr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0999" y="858519"/>
              <a:ext cx="6095998" cy="3427729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07464" y="2074544"/>
              <a:ext cx="1210309" cy="875029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3362959" y="1685036"/>
            <a:ext cx="2123440" cy="927100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 marR="5080">
              <a:lnSpc>
                <a:spcPts val="1700"/>
              </a:lnSpc>
              <a:spcBef>
                <a:spcPts val="335"/>
              </a:spcBef>
            </a:pPr>
            <a:r>
              <a:rPr sz="1600" b="0" spc="95" dirty="0">
                <a:solidFill>
                  <a:srgbClr val="FFFFFF"/>
                </a:solidFill>
                <a:latin typeface="Calibri Light"/>
                <a:cs typeface="Calibri Light"/>
              </a:rPr>
              <a:t>Overview</a:t>
            </a:r>
            <a:r>
              <a:rPr sz="1600" b="0" spc="48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600" b="0" dirty="0">
                <a:solidFill>
                  <a:srgbClr val="FFFFFF"/>
                </a:solidFill>
                <a:latin typeface="Calibri Light"/>
                <a:cs typeface="Calibri Light"/>
              </a:rPr>
              <a:t>of</a:t>
            </a:r>
            <a:r>
              <a:rPr sz="1600" b="0" spc="38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600" b="0" spc="75" dirty="0">
                <a:solidFill>
                  <a:srgbClr val="FFFFFF"/>
                </a:solidFill>
                <a:latin typeface="Calibri Light"/>
                <a:cs typeface="Calibri Light"/>
              </a:rPr>
              <a:t>Medicaid </a:t>
            </a:r>
            <a:r>
              <a:rPr sz="1600" b="0" spc="90" dirty="0">
                <a:solidFill>
                  <a:srgbClr val="FFFFFF"/>
                </a:solidFill>
                <a:latin typeface="Calibri Light"/>
                <a:cs typeface="Calibri Light"/>
              </a:rPr>
              <a:t>Finance</a:t>
            </a:r>
            <a:r>
              <a:rPr sz="1600" b="0" spc="22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600" b="0" dirty="0">
                <a:solidFill>
                  <a:srgbClr val="FFFFFF"/>
                </a:solidFill>
                <a:latin typeface="Calibri Light"/>
                <a:cs typeface="Calibri Light"/>
              </a:rPr>
              <a:t>&amp;</a:t>
            </a:r>
            <a:r>
              <a:rPr sz="1600" b="0" spc="114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600" b="0" spc="95" dirty="0">
                <a:solidFill>
                  <a:srgbClr val="FFFFFF"/>
                </a:solidFill>
                <a:latin typeface="Calibri Light"/>
                <a:cs typeface="Calibri Light"/>
              </a:rPr>
              <a:t>Directed</a:t>
            </a:r>
            <a:endParaRPr sz="1600">
              <a:latin typeface="Calibri Light"/>
              <a:cs typeface="Calibri Light"/>
            </a:endParaRPr>
          </a:p>
          <a:p>
            <a:pPr marL="12700">
              <a:lnSpc>
                <a:spcPts val="1630"/>
              </a:lnSpc>
            </a:pPr>
            <a:r>
              <a:rPr sz="1600" b="0" spc="80" dirty="0">
                <a:solidFill>
                  <a:srgbClr val="FFFFFF"/>
                </a:solidFill>
                <a:latin typeface="Calibri Light"/>
                <a:cs typeface="Calibri Light"/>
              </a:rPr>
              <a:t>Payment</a:t>
            </a:r>
            <a:r>
              <a:rPr sz="1600" b="0" spc="24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600" b="0" spc="75" dirty="0">
                <a:solidFill>
                  <a:srgbClr val="FFFFFF"/>
                </a:solidFill>
                <a:latin typeface="Calibri Light"/>
                <a:cs typeface="Calibri Light"/>
              </a:rPr>
              <a:t>Programs</a:t>
            </a:r>
            <a:endParaRPr sz="1600">
              <a:latin typeface="Calibri Light"/>
              <a:cs typeface="Calibri Light"/>
            </a:endParaRPr>
          </a:p>
          <a:p>
            <a:pPr marL="12700">
              <a:lnSpc>
                <a:spcPts val="1835"/>
              </a:lnSpc>
            </a:pPr>
            <a:r>
              <a:rPr sz="1600" b="0" dirty="0">
                <a:solidFill>
                  <a:srgbClr val="FFFFFF"/>
                </a:solidFill>
                <a:latin typeface="Calibri Light"/>
                <a:cs typeface="Calibri Light"/>
              </a:rPr>
              <a:t>in</a:t>
            </a:r>
            <a:r>
              <a:rPr sz="1600" b="0" spc="22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600" b="0" spc="80" dirty="0">
                <a:solidFill>
                  <a:srgbClr val="FFFFFF"/>
                </a:solidFill>
                <a:latin typeface="Calibri Light"/>
                <a:cs typeface="Calibri Light"/>
              </a:rPr>
              <a:t>Georgia</a:t>
            </a:r>
            <a:endParaRPr sz="1600">
              <a:latin typeface="Calibri Light"/>
              <a:cs typeface="Calibri Ligh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62959" y="2783317"/>
            <a:ext cx="2566035" cy="37592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sz="900" b="1" dirty="0">
                <a:latin typeface="Calibri"/>
                <a:cs typeface="Calibri"/>
              </a:rPr>
              <a:t>P</a:t>
            </a:r>
            <a:r>
              <a:rPr sz="900" b="1" spc="-50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r</a:t>
            </a:r>
            <a:r>
              <a:rPr sz="900" b="1" spc="-60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e</a:t>
            </a:r>
            <a:r>
              <a:rPr sz="900" b="1" spc="-4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s</a:t>
            </a:r>
            <a:r>
              <a:rPr sz="900" b="1" spc="-60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e</a:t>
            </a:r>
            <a:r>
              <a:rPr sz="900" b="1" spc="-60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n</a:t>
            </a:r>
            <a:r>
              <a:rPr sz="900" b="1" spc="-6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t</a:t>
            </a:r>
            <a:r>
              <a:rPr sz="900" b="1" spc="-7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e</a:t>
            </a:r>
            <a:r>
              <a:rPr sz="900" b="1" spc="-60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d</a:t>
            </a:r>
            <a:r>
              <a:rPr sz="900" b="1" spc="24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b</a:t>
            </a:r>
            <a:r>
              <a:rPr sz="900" b="1" spc="-6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y</a:t>
            </a:r>
            <a:r>
              <a:rPr sz="900" b="1" spc="290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S</a:t>
            </a:r>
            <a:r>
              <a:rPr sz="900" b="1" spc="-6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e</a:t>
            </a:r>
            <a:r>
              <a:rPr sz="900" b="1" spc="-4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l</a:t>
            </a:r>
            <a:r>
              <a:rPr sz="900" b="1" spc="-6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l</a:t>
            </a:r>
            <a:r>
              <a:rPr sz="900" b="1" spc="-5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e</a:t>
            </a:r>
            <a:r>
              <a:rPr sz="900" b="1" spc="-4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r</a:t>
            </a:r>
            <a:r>
              <a:rPr sz="900" b="1" spc="-70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s</a:t>
            </a:r>
            <a:r>
              <a:rPr sz="900" b="1" spc="260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D</a:t>
            </a:r>
            <a:r>
              <a:rPr sz="900" b="1" spc="-6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o</a:t>
            </a:r>
            <a:r>
              <a:rPr sz="900" b="1" spc="-5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r</a:t>
            </a:r>
            <a:r>
              <a:rPr sz="900" b="1" spc="-60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s</a:t>
            </a:r>
            <a:r>
              <a:rPr sz="900" b="1" spc="-50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e</a:t>
            </a:r>
            <a:r>
              <a:rPr sz="900" b="1" spc="-70" dirty="0">
                <a:latin typeface="Calibri"/>
                <a:cs typeface="Calibri"/>
              </a:rPr>
              <a:t> </a:t>
            </a:r>
            <a:r>
              <a:rPr sz="900" b="1" spc="-50" dirty="0">
                <a:latin typeface="Calibri"/>
                <a:cs typeface="Calibri"/>
              </a:rPr>
              <a:t>y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800" b="1" dirty="0">
                <a:solidFill>
                  <a:srgbClr val="484F51"/>
                </a:solidFill>
                <a:latin typeface="Calibri"/>
                <a:cs typeface="Calibri"/>
              </a:rPr>
              <a:t>H</a:t>
            </a:r>
            <a:r>
              <a:rPr sz="800" b="1" spc="-45" dirty="0">
                <a:solidFill>
                  <a:srgbClr val="484F51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484F51"/>
                </a:solidFill>
                <a:latin typeface="Calibri"/>
                <a:cs typeface="Calibri"/>
              </a:rPr>
              <a:t>o</a:t>
            </a:r>
            <a:r>
              <a:rPr sz="800" b="1" spc="-40" dirty="0">
                <a:solidFill>
                  <a:srgbClr val="484F51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484F51"/>
                </a:solidFill>
                <a:latin typeface="Calibri"/>
                <a:cs typeface="Calibri"/>
              </a:rPr>
              <a:t>m</a:t>
            </a:r>
            <a:r>
              <a:rPr sz="800" b="1" spc="-20" dirty="0">
                <a:solidFill>
                  <a:srgbClr val="484F51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484F51"/>
                </a:solidFill>
                <a:latin typeface="Calibri"/>
                <a:cs typeface="Calibri"/>
              </a:rPr>
              <a:t>e</a:t>
            </a:r>
            <a:r>
              <a:rPr sz="800" b="1" spc="-25" dirty="0">
                <a:solidFill>
                  <a:srgbClr val="484F51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484F51"/>
                </a:solidFill>
                <a:latin typeface="Calibri"/>
                <a:cs typeface="Calibri"/>
              </a:rPr>
              <a:t>t</a:t>
            </a:r>
            <a:r>
              <a:rPr sz="800" b="1" spc="-55" dirty="0">
                <a:solidFill>
                  <a:srgbClr val="484F51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484F51"/>
                </a:solidFill>
                <a:latin typeface="Calibri"/>
                <a:cs typeface="Calibri"/>
              </a:rPr>
              <a:t>o</a:t>
            </a:r>
            <a:r>
              <a:rPr sz="800" b="1" spc="-40" dirty="0">
                <a:solidFill>
                  <a:srgbClr val="484F51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484F51"/>
                </a:solidFill>
                <a:latin typeface="Calibri"/>
                <a:cs typeface="Calibri"/>
              </a:rPr>
              <a:t>w</a:t>
            </a:r>
            <a:r>
              <a:rPr sz="800" b="1" spc="-40" dirty="0">
                <a:solidFill>
                  <a:srgbClr val="484F51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484F51"/>
                </a:solidFill>
                <a:latin typeface="Calibri"/>
                <a:cs typeface="Calibri"/>
              </a:rPr>
              <a:t>n</a:t>
            </a:r>
            <a:r>
              <a:rPr sz="800" b="1" spc="270" dirty="0">
                <a:solidFill>
                  <a:srgbClr val="484F51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484F51"/>
                </a:solidFill>
                <a:latin typeface="Calibri"/>
                <a:cs typeface="Calibri"/>
              </a:rPr>
              <a:t>H</a:t>
            </a:r>
            <a:r>
              <a:rPr sz="800" b="1" spc="-45" dirty="0">
                <a:solidFill>
                  <a:srgbClr val="484F51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484F51"/>
                </a:solidFill>
                <a:latin typeface="Calibri"/>
                <a:cs typeface="Calibri"/>
              </a:rPr>
              <a:t>e</a:t>
            </a:r>
            <a:r>
              <a:rPr sz="800" b="1" spc="-25" dirty="0">
                <a:solidFill>
                  <a:srgbClr val="484F51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484F51"/>
                </a:solidFill>
                <a:latin typeface="Calibri"/>
                <a:cs typeface="Calibri"/>
              </a:rPr>
              <a:t>a</a:t>
            </a:r>
            <a:r>
              <a:rPr sz="800" b="1" spc="-40" dirty="0">
                <a:solidFill>
                  <a:srgbClr val="484F51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484F51"/>
                </a:solidFill>
                <a:latin typeface="Calibri"/>
                <a:cs typeface="Calibri"/>
              </a:rPr>
              <a:t>l</a:t>
            </a:r>
            <a:r>
              <a:rPr sz="800" b="1" spc="-45" dirty="0">
                <a:solidFill>
                  <a:srgbClr val="484F51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484F51"/>
                </a:solidFill>
                <a:latin typeface="Calibri"/>
                <a:cs typeface="Calibri"/>
              </a:rPr>
              <a:t>t</a:t>
            </a:r>
            <a:r>
              <a:rPr sz="800" b="1" spc="-55" dirty="0">
                <a:solidFill>
                  <a:srgbClr val="484F51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484F51"/>
                </a:solidFill>
                <a:latin typeface="Calibri"/>
                <a:cs typeface="Calibri"/>
              </a:rPr>
              <a:t>h</a:t>
            </a:r>
            <a:r>
              <a:rPr sz="800" b="1" spc="260" dirty="0">
                <a:solidFill>
                  <a:srgbClr val="484F51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484F51"/>
                </a:solidFill>
                <a:latin typeface="Calibri"/>
                <a:cs typeface="Calibri"/>
              </a:rPr>
              <a:t>P</a:t>
            </a:r>
            <a:r>
              <a:rPr sz="800" b="1" spc="-25" dirty="0">
                <a:solidFill>
                  <a:srgbClr val="484F51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484F51"/>
                </a:solidFill>
                <a:latin typeface="Calibri"/>
                <a:cs typeface="Calibri"/>
              </a:rPr>
              <a:t>r</a:t>
            </a:r>
            <a:r>
              <a:rPr sz="800" b="1" spc="-25" dirty="0">
                <a:solidFill>
                  <a:srgbClr val="484F51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484F51"/>
                </a:solidFill>
                <a:latin typeface="Calibri"/>
                <a:cs typeface="Calibri"/>
              </a:rPr>
              <a:t>e</a:t>
            </a:r>
            <a:r>
              <a:rPr sz="800" b="1" spc="-25" dirty="0">
                <a:solidFill>
                  <a:srgbClr val="484F51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484F51"/>
                </a:solidFill>
                <a:latin typeface="Calibri"/>
                <a:cs typeface="Calibri"/>
              </a:rPr>
              <a:t>s</a:t>
            </a:r>
            <a:r>
              <a:rPr sz="800" b="1" spc="-35" dirty="0">
                <a:solidFill>
                  <a:srgbClr val="484F51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484F51"/>
                </a:solidFill>
                <a:latin typeface="Calibri"/>
                <a:cs typeface="Calibri"/>
              </a:rPr>
              <a:t>e</a:t>
            </a:r>
            <a:r>
              <a:rPr sz="800" b="1" spc="-35" dirty="0">
                <a:solidFill>
                  <a:srgbClr val="484F51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484F51"/>
                </a:solidFill>
                <a:latin typeface="Calibri"/>
                <a:cs typeface="Calibri"/>
              </a:rPr>
              <a:t>n</a:t>
            </a:r>
            <a:r>
              <a:rPr sz="800" b="1" spc="-40" dirty="0">
                <a:solidFill>
                  <a:srgbClr val="484F51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484F51"/>
                </a:solidFill>
                <a:latin typeface="Calibri"/>
                <a:cs typeface="Calibri"/>
              </a:rPr>
              <a:t>t</a:t>
            </a:r>
            <a:r>
              <a:rPr sz="800" b="1" spc="-65" dirty="0">
                <a:solidFill>
                  <a:srgbClr val="484F51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484F51"/>
                </a:solidFill>
                <a:latin typeface="Calibri"/>
                <a:cs typeface="Calibri"/>
              </a:rPr>
              <a:t>a</a:t>
            </a:r>
            <a:r>
              <a:rPr sz="800" b="1" spc="-40" dirty="0">
                <a:solidFill>
                  <a:srgbClr val="484F51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484F51"/>
                </a:solidFill>
                <a:latin typeface="Calibri"/>
                <a:cs typeface="Calibri"/>
              </a:rPr>
              <a:t>t</a:t>
            </a:r>
            <a:r>
              <a:rPr sz="800" b="1" spc="-55" dirty="0">
                <a:solidFill>
                  <a:srgbClr val="484F51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484F51"/>
                </a:solidFill>
                <a:latin typeface="Calibri"/>
                <a:cs typeface="Calibri"/>
              </a:rPr>
              <a:t>i</a:t>
            </a:r>
            <a:r>
              <a:rPr sz="800" b="1" spc="-45" dirty="0">
                <a:solidFill>
                  <a:srgbClr val="484F51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484F51"/>
                </a:solidFill>
                <a:latin typeface="Calibri"/>
                <a:cs typeface="Calibri"/>
              </a:rPr>
              <a:t>o</a:t>
            </a:r>
            <a:r>
              <a:rPr sz="800" b="1" spc="-40" dirty="0">
                <a:solidFill>
                  <a:srgbClr val="484F51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484F51"/>
                </a:solidFill>
                <a:latin typeface="Calibri"/>
                <a:cs typeface="Calibri"/>
              </a:rPr>
              <a:t>n</a:t>
            </a:r>
            <a:r>
              <a:rPr sz="800" b="1" spc="-40" dirty="0">
                <a:solidFill>
                  <a:srgbClr val="484F51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484F51"/>
                </a:solidFill>
                <a:latin typeface="Calibri"/>
                <a:cs typeface="Calibri"/>
              </a:rPr>
              <a:t>:</a:t>
            </a:r>
            <a:r>
              <a:rPr sz="800" b="1" spc="254" dirty="0">
                <a:solidFill>
                  <a:srgbClr val="484F51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484F51"/>
                </a:solidFill>
                <a:latin typeface="Calibri"/>
                <a:cs typeface="Calibri"/>
              </a:rPr>
              <a:t>A</a:t>
            </a:r>
            <a:r>
              <a:rPr sz="800" b="1" spc="-20" dirty="0">
                <a:solidFill>
                  <a:srgbClr val="484F51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484F51"/>
                </a:solidFill>
                <a:latin typeface="Calibri"/>
                <a:cs typeface="Calibri"/>
              </a:rPr>
              <a:t>p</a:t>
            </a:r>
            <a:r>
              <a:rPr sz="800" b="1" spc="-40" dirty="0">
                <a:solidFill>
                  <a:srgbClr val="484F51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484F51"/>
                </a:solidFill>
                <a:latin typeface="Calibri"/>
                <a:cs typeface="Calibri"/>
              </a:rPr>
              <a:t>r</a:t>
            </a:r>
            <a:r>
              <a:rPr sz="800" b="1" spc="-25" dirty="0">
                <a:solidFill>
                  <a:srgbClr val="484F51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484F51"/>
                </a:solidFill>
                <a:latin typeface="Calibri"/>
                <a:cs typeface="Calibri"/>
              </a:rPr>
              <a:t>i</a:t>
            </a:r>
            <a:r>
              <a:rPr sz="800" b="1" spc="-45" dirty="0">
                <a:solidFill>
                  <a:srgbClr val="484F51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484F51"/>
                </a:solidFill>
                <a:latin typeface="Calibri"/>
                <a:cs typeface="Calibri"/>
              </a:rPr>
              <a:t>l</a:t>
            </a:r>
            <a:r>
              <a:rPr sz="800" b="1" spc="265" dirty="0">
                <a:solidFill>
                  <a:srgbClr val="484F51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484F51"/>
                </a:solidFill>
                <a:latin typeface="Calibri"/>
                <a:cs typeface="Calibri"/>
              </a:rPr>
              <a:t>2</a:t>
            </a:r>
            <a:r>
              <a:rPr sz="800" b="1" spc="-40" dirty="0">
                <a:solidFill>
                  <a:srgbClr val="484F51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484F51"/>
                </a:solidFill>
                <a:latin typeface="Calibri"/>
                <a:cs typeface="Calibri"/>
              </a:rPr>
              <a:t>0</a:t>
            </a:r>
            <a:r>
              <a:rPr sz="800" b="1" spc="-40" dirty="0">
                <a:solidFill>
                  <a:srgbClr val="484F51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484F51"/>
                </a:solidFill>
                <a:latin typeface="Calibri"/>
                <a:cs typeface="Calibri"/>
              </a:rPr>
              <a:t>2</a:t>
            </a:r>
            <a:r>
              <a:rPr sz="800" b="1" spc="-25" dirty="0">
                <a:solidFill>
                  <a:srgbClr val="484F51"/>
                </a:solidFill>
                <a:latin typeface="Calibri"/>
                <a:cs typeface="Calibri"/>
              </a:rPr>
              <a:t> </a:t>
            </a:r>
            <a:r>
              <a:rPr sz="800" b="1" spc="-50" dirty="0">
                <a:solidFill>
                  <a:srgbClr val="484F51"/>
                </a:solidFill>
                <a:latin typeface="Calibri"/>
                <a:cs typeface="Calibri"/>
              </a:rPr>
              <a:t>3</a:t>
            </a:r>
            <a:endParaRPr sz="800">
              <a:latin typeface="Calibri"/>
              <a:cs typeface="Calibri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381000" y="4832350"/>
            <a:ext cx="66040" cy="3429635"/>
            <a:chOff x="381000" y="4832350"/>
            <a:chExt cx="66040" cy="3429635"/>
          </a:xfrm>
        </p:grpSpPr>
        <p:sp>
          <p:nvSpPr>
            <p:cNvPr id="14" name="object 14"/>
            <p:cNvSpPr/>
            <p:nvPr/>
          </p:nvSpPr>
          <p:spPr>
            <a:xfrm>
              <a:off x="381000" y="5325109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1679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81000" y="5815330"/>
              <a:ext cx="66040" cy="478790"/>
            </a:xfrm>
            <a:custGeom>
              <a:avLst/>
              <a:gdLst/>
              <a:ahLst/>
              <a:cxnLst/>
              <a:rect l="l" t="t" r="r" b="b"/>
              <a:pathLst>
                <a:path w="66040" h="478789">
                  <a:moveTo>
                    <a:pt x="66040" y="0"/>
                  </a:moveTo>
                  <a:lnTo>
                    <a:pt x="0" y="0"/>
                  </a:lnTo>
                  <a:lnTo>
                    <a:pt x="0" y="478790"/>
                  </a:lnTo>
                  <a:lnTo>
                    <a:pt x="66040" y="478790"/>
                  </a:lnTo>
                  <a:lnTo>
                    <a:pt x="66040" y="0"/>
                  </a:lnTo>
                  <a:close/>
                </a:path>
              </a:pathLst>
            </a:custGeom>
            <a:solidFill>
              <a:srgbClr val="5F5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81000" y="6308089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90">
                  <a:moveTo>
                    <a:pt x="62865" y="0"/>
                  </a:moveTo>
                  <a:lnTo>
                    <a:pt x="0" y="0"/>
                  </a:lnTo>
                  <a:lnTo>
                    <a:pt x="0" y="478790"/>
                  </a:lnTo>
                  <a:lnTo>
                    <a:pt x="62865" y="478790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E26C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81000" y="6800214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90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1FAA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81000" y="7291070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90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2C75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81000" y="7783195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90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2D53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81000" y="4832350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8AC0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/>
          <p:nvPr/>
        </p:nvSpPr>
        <p:spPr>
          <a:xfrm>
            <a:off x="854710" y="5323840"/>
            <a:ext cx="21590" cy="2593975"/>
          </a:xfrm>
          <a:custGeom>
            <a:avLst/>
            <a:gdLst/>
            <a:ahLst/>
            <a:cxnLst/>
            <a:rect l="l" t="t" r="r" b="b"/>
            <a:pathLst>
              <a:path w="21590" h="2593975">
                <a:moveTo>
                  <a:pt x="21590" y="0"/>
                </a:moveTo>
                <a:lnTo>
                  <a:pt x="0" y="0"/>
                </a:lnTo>
                <a:lnTo>
                  <a:pt x="0" y="2593975"/>
                </a:lnTo>
                <a:lnTo>
                  <a:pt x="21590" y="2593975"/>
                </a:lnTo>
                <a:lnTo>
                  <a:pt x="21590" y="0"/>
                </a:lnTo>
                <a:close/>
              </a:path>
            </a:pathLst>
          </a:custGeom>
          <a:solidFill>
            <a:srgbClr val="E26C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87871" y="31495"/>
            <a:ext cx="675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libri"/>
                <a:cs typeface="Calibri"/>
              </a:rPr>
              <a:t>4/27/2023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457574" y="5255259"/>
            <a:ext cx="1763395" cy="2548255"/>
            <a:chOff x="3457574" y="5255259"/>
            <a:chExt cx="1763395" cy="2548255"/>
          </a:xfrm>
        </p:grpSpPr>
        <p:sp>
          <p:nvSpPr>
            <p:cNvPr id="4" name="object 4"/>
            <p:cNvSpPr/>
            <p:nvPr/>
          </p:nvSpPr>
          <p:spPr>
            <a:xfrm>
              <a:off x="4274185" y="5314315"/>
              <a:ext cx="732155" cy="38735"/>
            </a:xfrm>
            <a:custGeom>
              <a:avLst/>
              <a:gdLst/>
              <a:ahLst/>
              <a:cxnLst/>
              <a:rect l="l" t="t" r="r" b="b"/>
              <a:pathLst>
                <a:path w="732154" h="38735">
                  <a:moveTo>
                    <a:pt x="732154" y="38735"/>
                  </a:moveTo>
                  <a:lnTo>
                    <a:pt x="0" y="0"/>
                  </a:lnTo>
                </a:path>
              </a:pathLst>
            </a:custGeom>
            <a:ln w="4762">
              <a:solidFill>
                <a:srgbClr val="8AC0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20514" y="5255259"/>
              <a:ext cx="152399" cy="149860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3610610" y="5361304"/>
              <a:ext cx="1395730" cy="1498600"/>
            </a:xfrm>
            <a:custGeom>
              <a:avLst/>
              <a:gdLst/>
              <a:ahLst/>
              <a:cxnLst/>
              <a:rect l="l" t="t" r="r" b="b"/>
              <a:pathLst>
                <a:path w="1395729" h="1498600">
                  <a:moveTo>
                    <a:pt x="333375" y="512445"/>
                  </a:moveTo>
                  <a:lnTo>
                    <a:pt x="1395730" y="0"/>
                  </a:lnTo>
                </a:path>
                <a:path w="1395729" h="1498600">
                  <a:moveTo>
                    <a:pt x="353695" y="1382395"/>
                  </a:moveTo>
                  <a:lnTo>
                    <a:pt x="705485" y="646430"/>
                  </a:lnTo>
                </a:path>
                <a:path w="1395729" h="1498600">
                  <a:moveTo>
                    <a:pt x="0" y="1498600"/>
                  </a:moveTo>
                  <a:lnTo>
                    <a:pt x="339090" y="1391285"/>
                  </a:lnTo>
                </a:path>
              </a:pathLst>
            </a:custGeom>
            <a:ln w="4762">
              <a:solidFill>
                <a:srgbClr val="8AC0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91583" y="5815963"/>
              <a:ext cx="152399" cy="147955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932678" y="5276848"/>
              <a:ext cx="152399" cy="14986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57574" y="6802118"/>
              <a:ext cx="152399" cy="147954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3944619" y="5873750"/>
              <a:ext cx="722630" cy="200025"/>
            </a:xfrm>
            <a:custGeom>
              <a:avLst/>
              <a:gdLst/>
              <a:ahLst/>
              <a:cxnLst/>
              <a:rect l="l" t="t" r="r" b="b"/>
              <a:pathLst>
                <a:path w="722629" h="200025">
                  <a:moveTo>
                    <a:pt x="722629" y="200025"/>
                  </a:moveTo>
                  <a:lnTo>
                    <a:pt x="0" y="0"/>
                  </a:lnTo>
                </a:path>
              </a:pathLst>
            </a:custGeom>
            <a:ln w="4762">
              <a:solidFill>
                <a:srgbClr val="8AC0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65978" y="6015988"/>
              <a:ext cx="152399" cy="149860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4647564" y="6125210"/>
              <a:ext cx="90805" cy="664845"/>
            </a:xfrm>
            <a:custGeom>
              <a:avLst/>
              <a:gdLst/>
              <a:ahLst/>
              <a:cxnLst/>
              <a:rect l="l" t="t" r="r" b="b"/>
              <a:pathLst>
                <a:path w="90804" h="664845">
                  <a:moveTo>
                    <a:pt x="0" y="664844"/>
                  </a:moveTo>
                  <a:lnTo>
                    <a:pt x="90805" y="0"/>
                  </a:lnTo>
                </a:path>
              </a:pathLst>
            </a:custGeom>
            <a:ln w="4762">
              <a:solidFill>
                <a:srgbClr val="8AC0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70095" y="6788149"/>
              <a:ext cx="152399" cy="149859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4414519" y="7331710"/>
              <a:ext cx="730885" cy="185420"/>
            </a:xfrm>
            <a:custGeom>
              <a:avLst/>
              <a:gdLst/>
              <a:ahLst/>
              <a:cxnLst/>
              <a:rect l="l" t="t" r="r" b="b"/>
              <a:pathLst>
                <a:path w="730885" h="185420">
                  <a:moveTo>
                    <a:pt x="730885" y="185420"/>
                  </a:moveTo>
                  <a:lnTo>
                    <a:pt x="0" y="0"/>
                  </a:lnTo>
                </a:path>
              </a:pathLst>
            </a:custGeom>
            <a:ln w="4762">
              <a:solidFill>
                <a:srgbClr val="8AC0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068568" y="7442198"/>
              <a:ext cx="152399" cy="149859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4446269" y="6938645"/>
              <a:ext cx="154940" cy="394970"/>
            </a:xfrm>
            <a:custGeom>
              <a:avLst/>
              <a:gdLst/>
              <a:ahLst/>
              <a:cxnLst/>
              <a:rect l="l" t="t" r="r" b="b"/>
              <a:pathLst>
                <a:path w="154939" h="394970">
                  <a:moveTo>
                    <a:pt x="0" y="394969"/>
                  </a:moveTo>
                  <a:lnTo>
                    <a:pt x="154940" y="0"/>
                  </a:lnTo>
                </a:path>
              </a:pathLst>
            </a:custGeom>
            <a:ln w="4762">
              <a:solidFill>
                <a:srgbClr val="8AC0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940809" y="5296535"/>
              <a:ext cx="856615" cy="2147570"/>
            </a:xfrm>
            <a:custGeom>
              <a:avLst/>
              <a:gdLst/>
              <a:ahLst/>
              <a:cxnLst/>
              <a:rect l="l" t="t" r="r" b="b"/>
              <a:pathLst>
                <a:path w="856614" h="2147570">
                  <a:moveTo>
                    <a:pt x="26035" y="1411605"/>
                  </a:moveTo>
                  <a:lnTo>
                    <a:pt x="15875" y="1413510"/>
                  </a:lnTo>
                  <a:lnTo>
                    <a:pt x="7620" y="1419225"/>
                  </a:lnTo>
                  <a:lnTo>
                    <a:pt x="2540" y="1427480"/>
                  </a:lnTo>
                  <a:lnTo>
                    <a:pt x="0" y="1437005"/>
                  </a:lnTo>
                  <a:lnTo>
                    <a:pt x="2540" y="1447165"/>
                  </a:lnTo>
                  <a:lnTo>
                    <a:pt x="7620" y="1455420"/>
                  </a:lnTo>
                  <a:lnTo>
                    <a:pt x="15875" y="1461135"/>
                  </a:lnTo>
                  <a:lnTo>
                    <a:pt x="26035" y="1463040"/>
                  </a:lnTo>
                  <a:lnTo>
                    <a:pt x="36195" y="1461135"/>
                  </a:lnTo>
                  <a:lnTo>
                    <a:pt x="44450" y="1455420"/>
                  </a:lnTo>
                  <a:lnTo>
                    <a:pt x="50165" y="1447165"/>
                  </a:lnTo>
                  <a:lnTo>
                    <a:pt x="52070" y="1437005"/>
                  </a:lnTo>
                  <a:lnTo>
                    <a:pt x="50165" y="1427480"/>
                  </a:lnTo>
                  <a:lnTo>
                    <a:pt x="44450" y="1419225"/>
                  </a:lnTo>
                  <a:lnTo>
                    <a:pt x="36195" y="1413510"/>
                  </a:lnTo>
                  <a:lnTo>
                    <a:pt x="26035" y="1411605"/>
                  </a:lnTo>
                  <a:close/>
                </a:path>
                <a:path w="856614" h="2147570">
                  <a:moveTo>
                    <a:pt x="132715" y="483235"/>
                  </a:moveTo>
                  <a:lnTo>
                    <a:pt x="122555" y="485140"/>
                  </a:lnTo>
                  <a:lnTo>
                    <a:pt x="114300" y="490855"/>
                  </a:lnTo>
                  <a:lnTo>
                    <a:pt x="109220" y="499745"/>
                  </a:lnTo>
                  <a:lnTo>
                    <a:pt x="106680" y="509905"/>
                  </a:lnTo>
                  <a:lnTo>
                    <a:pt x="109220" y="520065"/>
                  </a:lnTo>
                  <a:lnTo>
                    <a:pt x="114300" y="528955"/>
                  </a:lnTo>
                  <a:lnTo>
                    <a:pt x="122555" y="534670"/>
                  </a:lnTo>
                  <a:lnTo>
                    <a:pt x="132715" y="536575"/>
                  </a:lnTo>
                  <a:lnTo>
                    <a:pt x="142875" y="534670"/>
                  </a:lnTo>
                  <a:lnTo>
                    <a:pt x="151130" y="528955"/>
                  </a:lnTo>
                  <a:lnTo>
                    <a:pt x="156845" y="520065"/>
                  </a:lnTo>
                  <a:lnTo>
                    <a:pt x="158750" y="509905"/>
                  </a:lnTo>
                  <a:lnTo>
                    <a:pt x="156845" y="499745"/>
                  </a:lnTo>
                  <a:lnTo>
                    <a:pt x="151130" y="490855"/>
                  </a:lnTo>
                  <a:lnTo>
                    <a:pt x="142875" y="485140"/>
                  </a:lnTo>
                  <a:lnTo>
                    <a:pt x="132715" y="483235"/>
                  </a:lnTo>
                  <a:close/>
                </a:path>
                <a:path w="856614" h="2147570">
                  <a:moveTo>
                    <a:pt x="181610" y="1116965"/>
                  </a:moveTo>
                  <a:lnTo>
                    <a:pt x="163195" y="1116965"/>
                  </a:lnTo>
                  <a:lnTo>
                    <a:pt x="155575" y="1124585"/>
                  </a:lnTo>
                  <a:lnTo>
                    <a:pt x="155575" y="1142365"/>
                  </a:lnTo>
                  <a:lnTo>
                    <a:pt x="163195" y="1149350"/>
                  </a:lnTo>
                  <a:lnTo>
                    <a:pt x="181610" y="1149350"/>
                  </a:lnTo>
                  <a:lnTo>
                    <a:pt x="189230" y="1142365"/>
                  </a:lnTo>
                  <a:lnTo>
                    <a:pt x="189230" y="1124585"/>
                  </a:lnTo>
                  <a:lnTo>
                    <a:pt x="181610" y="1116965"/>
                  </a:lnTo>
                  <a:close/>
                </a:path>
                <a:path w="856614" h="2147570">
                  <a:moveTo>
                    <a:pt x="471805" y="0"/>
                  </a:moveTo>
                  <a:lnTo>
                    <a:pt x="454025" y="0"/>
                  </a:lnTo>
                  <a:lnTo>
                    <a:pt x="447040" y="6985"/>
                  </a:lnTo>
                  <a:lnTo>
                    <a:pt x="447040" y="24765"/>
                  </a:lnTo>
                  <a:lnTo>
                    <a:pt x="454025" y="32385"/>
                  </a:lnTo>
                  <a:lnTo>
                    <a:pt x="471805" y="32385"/>
                  </a:lnTo>
                  <a:lnTo>
                    <a:pt x="478790" y="24765"/>
                  </a:lnTo>
                  <a:lnTo>
                    <a:pt x="478790" y="6985"/>
                  </a:lnTo>
                  <a:lnTo>
                    <a:pt x="471805" y="0"/>
                  </a:lnTo>
                  <a:close/>
                </a:path>
                <a:path w="856614" h="2147570">
                  <a:moveTo>
                    <a:pt x="499110" y="2008505"/>
                  </a:moveTo>
                  <a:lnTo>
                    <a:pt x="488950" y="2011045"/>
                  </a:lnTo>
                  <a:lnTo>
                    <a:pt x="480695" y="2016760"/>
                  </a:lnTo>
                  <a:lnTo>
                    <a:pt x="474980" y="2025015"/>
                  </a:lnTo>
                  <a:lnTo>
                    <a:pt x="472440" y="2035175"/>
                  </a:lnTo>
                  <a:lnTo>
                    <a:pt x="474980" y="2045970"/>
                  </a:lnTo>
                  <a:lnTo>
                    <a:pt x="480695" y="2054225"/>
                  </a:lnTo>
                  <a:lnTo>
                    <a:pt x="488950" y="2059940"/>
                  </a:lnTo>
                  <a:lnTo>
                    <a:pt x="499110" y="2061845"/>
                  </a:lnTo>
                  <a:lnTo>
                    <a:pt x="509905" y="2059940"/>
                  </a:lnTo>
                  <a:lnTo>
                    <a:pt x="518160" y="2054225"/>
                  </a:lnTo>
                  <a:lnTo>
                    <a:pt x="523875" y="2045970"/>
                  </a:lnTo>
                  <a:lnTo>
                    <a:pt x="525780" y="2035175"/>
                  </a:lnTo>
                  <a:lnTo>
                    <a:pt x="523875" y="2025015"/>
                  </a:lnTo>
                  <a:lnTo>
                    <a:pt x="518160" y="2016760"/>
                  </a:lnTo>
                  <a:lnTo>
                    <a:pt x="509905" y="2011045"/>
                  </a:lnTo>
                  <a:lnTo>
                    <a:pt x="499110" y="2008505"/>
                  </a:lnTo>
                  <a:close/>
                </a:path>
                <a:path w="856614" h="2147570">
                  <a:moveTo>
                    <a:pt x="742315" y="1173480"/>
                  </a:moveTo>
                  <a:lnTo>
                    <a:pt x="732155" y="1175385"/>
                  </a:lnTo>
                  <a:lnTo>
                    <a:pt x="723900" y="1181100"/>
                  </a:lnTo>
                  <a:lnTo>
                    <a:pt x="718820" y="1189355"/>
                  </a:lnTo>
                  <a:lnTo>
                    <a:pt x="716280" y="1199515"/>
                  </a:lnTo>
                  <a:lnTo>
                    <a:pt x="718820" y="1209675"/>
                  </a:lnTo>
                  <a:lnTo>
                    <a:pt x="723900" y="1217930"/>
                  </a:lnTo>
                  <a:lnTo>
                    <a:pt x="732155" y="1223645"/>
                  </a:lnTo>
                  <a:lnTo>
                    <a:pt x="742315" y="1225550"/>
                  </a:lnTo>
                  <a:lnTo>
                    <a:pt x="752475" y="1223645"/>
                  </a:lnTo>
                  <a:lnTo>
                    <a:pt x="760730" y="1217930"/>
                  </a:lnTo>
                  <a:lnTo>
                    <a:pt x="766445" y="1209675"/>
                  </a:lnTo>
                  <a:lnTo>
                    <a:pt x="768350" y="1199515"/>
                  </a:lnTo>
                  <a:lnTo>
                    <a:pt x="766445" y="1189355"/>
                  </a:lnTo>
                  <a:lnTo>
                    <a:pt x="760730" y="1181100"/>
                  </a:lnTo>
                  <a:lnTo>
                    <a:pt x="752475" y="1175385"/>
                  </a:lnTo>
                  <a:lnTo>
                    <a:pt x="742315" y="1173480"/>
                  </a:lnTo>
                  <a:close/>
                </a:path>
                <a:path w="856614" h="2147570">
                  <a:moveTo>
                    <a:pt x="782955" y="121920"/>
                  </a:moveTo>
                  <a:lnTo>
                    <a:pt x="772160" y="123825"/>
                  </a:lnTo>
                  <a:lnTo>
                    <a:pt x="763905" y="129540"/>
                  </a:lnTo>
                  <a:lnTo>
                    <a:pt x="758190" y="137795"/>
                  </a:lnTo>
                  <a:lnTo>
                    <a:pt x="756285" y="147955"/>
                  </a:lnTo>
                  <a:lnTo>
                    <a:pt x="758190" y="158115"/>
                  </a:lnTo>
                  <a:lnTo>
                    <a:pt x="763905" y="166370"/>
                  </a:lnTo>
                  <a:lnTo>
                    <a:pt x="772160" y="172085"/>
                  </a:lnTo>
                  <a:lnTo>
                    <a:pt x="782955" y="173990"/>
                  </a:lnTo>
                  <a:lnTo>
                    <a:pt x="793115" y="172085"/>
                  </a:lnTo>
                  <a:lnTo>
                    <a:pt x="802005" y="166370"/>
                  </a:lnTo>
                  <a:lnTo>
                    <a:pt x="807720" y="158115"/>
                  </a:lnTo>
                  <a:lnTo>
                    <a:pt x="809625" y="147955"/>
                  </a:lnTo>
                  <a:lnTo>
                    <a:pt x="807720" y="137795"/>
                  </a:lnTo>
                  <a:lnTo>
                    <a:pt x="802005" y="129540"/>
                  </a:lnTo>
                  <a:lnTo>
                    <a:pt x="793115" y="123825"/>
                  </a:lnTo>
                  <a:lnTo>
                    <a:pt x="782955" y="121920"/>
                  </a:lnTo>
                  <a:close/>
                </a:path>
                <a:path w="856614" h="2147570">
                  <a:moveTo>
                    <a:pt x="848995" y="2115185"/>
                  </a:moveTo>
                  <a:lnTo>
                    <a:pt x="830580" y="2115185"/>
                  </a:lnTo>
                  <a:lnTo>
                    <a:pt x="822960" y="2122805"/>
                  </a:lnTo>
                  <a:lnTo>
                    <a:pt x="822960" y="2140585"/>
                  </a:lnTo>
                  <a:lnTo>
                    <a:pt x="830580" y="2147570"/>
                  </a:lnTo>
                  <a:lnTo>
                    <a:pt x="848995" y="2147570"/>
                  </a:lnTo>
                  <a:lnTo>
                    <a:pt x="856615" y="2140585"/>
                  </a:lnTo>
                  <a:lnTo>
                    <a:pt x="856615" y="2122805"/>
                  </a:lnTo>
                  <a:lnTo>
                    <a:pt x="848995" y="2115185"/>
                  </a:lnTo>
                  <a:close/>
                </a:path>
              </a:pathLst>
            </a:custGeom>
            <a:solidFill>
              <a:srgbClr val="8EC0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683760" y="6522719"/>
              <a:ext cx="187960" cy="290195"/>
            </a:xfrm>
            <a:custGeom>
              <a:avLst/>
              <a:gdLst/>
              <a:ahLst/>
              <a:cxnLst/>
              <a:rect l="l" t="t" r="r" b="b"/>
              <a:pathLst>
                <a:path w="187960" h="290195">
                  <a:moveTo>
                    <a:pt x="187960" y="290194"/>
                  </a:moveTo>
                  <a:lnTo>
                    <a:pt x="0" y="0"/>
                  </a:lnTo>
                </a:path>
              </a:pathLst>
            </a:custGeom>
            <a:ln w="4762">
              <a:solidFill>
                <a:srgbClr val="8AC0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866005" y="6808482"/>
              <a:ext cx="327658" cy="226044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4297680" y="5980430"/>
              <a:ext cx="52069" cy="51435"/>
            </a:xfrm>
            <a:custGeom>
              <a:avLst/>
              <a:gdLst/>
              <a:ahLst/>
              <a:cxnLst/>
              <a:rect l="l" t="t" r="r" b="b"/>
              <a:pathLst>
                <a:path w="52070" h="51435">
                  <a:moveTo>
                    <a:pt x="26035" y="0"/>
                  </a:moveTo>
                  <a:lnTo>
                    <a:pt x="15875" y="1905"/>
                  </a:lnTo>
                  <a:lnTo>
                    <a:pt x="7620" y="7620"/>
                  </a:lnTo>
                  <a:lnTo>
                    <a:pt x="1905" y="15875"/>
                  </a:lnTo>
                  <a:lnTo>
                    <a:pt x="0" y="26035"/>
                  </a:lnTo>
                  <a:lnTo>
                    <a:pt x="1905" y="36195"/>
                  </a:lnTo>
                  <a:lnTo>
                    <a:pt x="7620" y="44450"/>
                  </a:lnTo>
                  <a:lnTo>
                    <a:pt x="15875" y="49530"/>
                  </a:lnTo>
                  <a:lnTo>
                    <a:pt x="26035" y="51435"/>
                  </a:lnTo>
                  <a:lnTo>
                    <a:pt x="36195" y="49530"/>
                  </a:lnTo>
                  <a:lnTo>
                    <a:pt x="44450" y="44450"/>
                  </a:lnTo>
                  <a:lnTo>
                    <a:pt x="49530" y="36195"/>
                  </a:lnTo>
                  <a:lnTo>
                    <a:pt x="52070" y="26035"/>
                  </a:lnTo>
                  <a:lnTo>
                    <a:pt x="49530" y="15875"/>
                  </a:lnTo>
                  <a:lnTo>
                    <a:pt x="44450" y="7620"/>
                  </a:lnTo>
                  <a:lnTo>
                    <a:pt x="36195" y="1905"/>
                  </a:lnTo>
                  <a:lnTo>
                    <a:pt x="26035" y="0"/>
                  </a:lnTo>
                  <a:close/>
                </a:path>
              </a:pathLst>
            </a:custGeom>
            <a:solidFill>
              <a:srgbClr val="8EC0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937000" y="7330439"/>
              <a:ext cx="506730" cy="399415"/>
            </a:xfrm>
            <a:custGeom>
              <a:avLst/>
              <a:gdLst/>
              <a:ahLst/>
              <a:cxnLst/>
              <a:rect l="l" t="t" r="r" b="b"/>
              <a:pathLst>
                <a:path w="506729" h="399415">
                  <a:moveTo>
                    <a:pt x="0" y="399414"/>
                  </a:moveTo>
                  <a:lnTo>
                    <a:pt x="506730" y="0"/>
                  </a:lnTo>
                </a:path>
              </a:pathLst>
            </a:custGeom>
            <a:ln w="4762">
              <a:solidFill>
                <a:srgbClr val="8AC0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872229" y="7655558"/>
              <a:ext cx="152399" cy="147954"/>
            </a:xfrm>
            <a:prstGeom prst="rect">
              <a:avLst/>
            </a:prstGeom>
          </p:spPr>
        </p:pic>
      </p:grpSp>
      <p:sp>
        <p:nvSpPr>
          <p:cNvPr id="23" name="object 23"/>
          <p:cNvSpPr/>
          <p:nvPr/>
        </p:nvSpPr>
        <p:spPr>
          <a:xfrm>
            <a:off x="947419" y="2113279"/>
            <a:ext cx="608330" cy="0"/>
          </a:xfrm>
          <a:custGeom>
            <a:avLst/>
            <a:gdLst/>
            <a:ahLst/>
            <a:cxnLst/>
            <a:rect l="l" t="t" r="r" b="b"/>
            <a:pathLst>
              <a:path w="608330">
                <a:moveTo>
                  <a:pt x="0" y="0"/>
                </a:moveTo>
                <a:lnTo>
                  <a:pt x="608330" y="0"/>
                </a:lnTo>
              </a:path>
            </a:pathLst>
          </a:custGeom>
          <a:ln w="38100">
            <a:solidFill>
              <a:srgbClr val="8EC0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749300" y="965707"/>
            <a:ext cx="1555750" cy="445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5"/>
              </a:lnSpc>
              <a:spcBef>
                <a:spcPts val="100"/>
              </a:spcBef>
            </a:pPr>
            <a:r>
              <a:rPr sz="1200" b="1" dirty="0">
                <a:solidFill>
                  <a:srgbClr val="167981"/>
                </a:solidFill>
                <a:latin typeface="Calibri"/>
                <a:cs typeface="Calibri"/>
              </a:rPr>
              <a:t>ABOUT</a:t>
            </a:r>
            <a:r>
              <a:rPr sz="1200" b="1" spc="-55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167981"/>
                </a:solidFill>
                <a:latin typeface="Calibri"/>
                <a:cs typeface="Calibri"/>
              </a:rPr>
              <a:t>SELLERS</a:t>
            </a:r>
            <a:r>
              <a:rPr sz="1200" b="1" spc="-15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167981"/>
                </a:solidFill>
                <a:latin typeface="Calibri"/>
                <a:cs typeface="Calibri"/>
              </a:rPr>
              <a:t>DORSEY</a:t>
            </a:r>
            <a:endParaRPr sz="1200">
              <a:latin typeface="Calibri"/>
              <a:cs typeface="Calibri"/>
            </a:endParaRPr>
          </a:p>
          <a:p>
            <a:pPr marL="15240">
              <a:lnSpc>
                <a:spcPts val="1895"/>
              </a:lnSpc>
            </a:pPr>
            <a:r>
              <a:rPr sz="1600" b="0" dirty="0">
                <a:solidFill>
                  <a:srgbClr val="167981"/>
                </a:solidFill>
                <a:latin typeface="Calibri Light"/>
                <a:cs typeface="Calibri Light"/>
              </a:rPr>
              <a:t>OUR</a:t>
            </a:r>
            <a:r>
              <a:rPr sz="1600" b="0" spc="-70" dirty="0">
                <a:solidFill>
                  <a:srgbClr val="167981"/>
                </a:solidFill>
                <a:latin typeface="Calibri Light"/>
                <a:cs typeface="Calibri Light"/>
              </a:rPr>
              <a:t> </a:t>
            </a:r>
            <a:r>
              <a:rPr sz="1600" b="0" spc="-10" dirty="0">
                <a:solidFill>
                  <a:srgbClr val="167981"/>
                </a:solidFill>
                <a:latin typeface="Calibri Light"/>
                <a:cs typeface="Calibri Light"/>
              </a:rPr>
              <a:t>MISSION</a:t>
            </a:r>
            <a:endParaRPr sz="1600">
              <a:latin typeface="Calibri Light"/>
              <a:cs typeface="Calibri Light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19785" y="2156962"/>
            <a:ext cx="4904740" cy="11150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9000"/>
              </a:lnSpc>
              <a:spcBef>
                <a:spcPts val="95"/>
              </a:spcBef>
            </a:pPr>
            <a:r>
              <a:rPr sz="1600" spc="-10" dirty="0">
                <a:solidFill>
                  <a:srgbClr val="333333"/>
                </a:solidFill>
                <a:latin typeface="Calibri"/>
                <a:cs typeface="Calibri"/>
              </a:rPr>
              <a:t>Sellers</a:t>
            </a:r>
            <a:r>
              <a:rPr sz="1600" spc="-6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33333"/>
                </a:solidFill>
                <a:latin typeface="Calibri"/>
                <a:cs typeface="Calibri"/>
              </a:rPr>
              <a:t>Dorsey</a:t>
            </a:r>
            <a:r>
              <a:rPr sz="1600" spc="-6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33333"/>
                </a:solidFill>
                <a:latin typeface="Calibri"/>
                <a:cs typeface="Calibri"/>
              </a:rPr>
              <a:t>is</a:t>
            </a:r>
            <a:r>
              <a:rPr sz="1600" spc="-5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33333"/>
                </a:solidFill>
                <a:latin typeface="Calibri"/>
                <a:cs typeface="Calibri"/>
              </a:rPr>
              <a:t>dedicated</a:t>
            </a:r>
            <a:r>
              <a:rPr sz="1600" spc="-5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33333"/>
                </a:solidFill>
                <a:latin typeface="Calibri"/>
                <a:cs typeface="Calibri"/>
              </a:rPr>
              <a:t>to</a:t>
            </a:r>
            <a:r>
              <a:rPr sz="1600" spc="-4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600" i="1" spc="-10" dirty="0">
                <a:solidFill>
                  <a:srgbClr val="1FAAB4"/>
                </a:solidFill>
                <a:latin typeface="Calibri"/>
                <a:cs typeface="Calibri"/>
              </a:rPr>
              <a:t>improving</a:t>
            </a:r>
            <a:r>
              <a:rPr sz="1600" i="1" spc="-35" dirty="0">
                <a:solidFill>
                  <a:srgbClr val="1FAAB4"/>
                </a:solidFill>
                <a:latin typeface="Calibri"/>
                <a:cs typeface="Calibri"/>
              </a:rPr>
              <a:t> </a:t>
            </a:r>
            <a:r>
              <a:rPr sz="1600" i="1" spc="-10" dirty="0">
                <a:solidFill>
                  <a:srgbClr val="1FAAB4"/>
                </a:solidFill>
                <a:latin typeface="Calibri"/>
                <a:cs typeface="Calibri"/>
              </a:rPr>
              <a:t>health</a:t>
            </a:r>
            <a:r>
              <a:rPr sz="1600" i="1" spc="-50" dirty="0">
                <a:solidFill>
                  <a:srgbClr val="1FAAB4"/>
                </a:solidFill>
                <a:latin typeface="Calibri"/>
                <a:cs typeface="Calibri"/>
              </a:rPr>
              <a:t> </a:t>
            </a:r>
            <a:r>
              <a:rPr sz="1600" i="1" dirty="0">
                <a:solidFill>
                  <a:srgbClr val="1FAAB4"/>
                </a:solidFill>
                <a:latin typeface="Calibri"/>
                <a:cs typeface="Calibri"/>
              </a:rPr>
              <a:t>care</a:t>
            </a:r>
            <a:r>
              <a:rPr sz="1600" i="1" spc="-50" dirty="0">
                <a:solidFill>
                  <a:srgbClr val="1FAAB4"/>
                </a:solidFill>
                <a:latin typeface="Calibri"/>
                <a:cs typeface="Calibri"/>
              </a:rPr>
              <a:t> </a:t>
            </a:r>
            <a:r>
              <a:rPr sz="1600" i="1" spc="-10" dirty="0">
                <a:solidFill>
                  <a:srgbClr val="1FAAB4"/>
                </a:solidFill>
                <a:latin typeface="Calibri"/>
                <a:cs typeface="Calibri"/>
              </a:rPr>
              <a:t>quality, </a:t>
            </a:r>
            <a:r>
              <a:rPr sz="1600" i="1" dirty="0">
                <a:solidFill>
                  <a:srgbClr val="1FAAB4"/>
                </a:solidFill>
                <a:latin typeface="Calibri"/>
                <a:cs typeface="Calibri"/>
              </a:rPr>
              <a:t>equity,</a:t>
            </a:r>
            <a:r>
              <a:rPr sz="1600" i="1" spc="-45" dirty="0">
                <a:solidFill>
                  <a:srgbClr val="1FAAB4"/>
                </a:solidFill>
                <a:latin typeface="Calibri"/>
                <a:cs typeface="Calibri"/>
              </a:rPr>
              <a:t> </a:t>
            </a:r>
            <a:r>
              <a:rPr sz="1600" i="1" dirty="0">
                <a:solidFill>
                  <a:srgbClr val="1FAAB4"/>
                </a:solidFill>
                <a:latin typeface="Calibri"/>
                <a:cs typeface="Calibri"/>
              </a:rPr>
              <a:t>and</a:t>
            </a:r>
            <a:r>
              <a:rPr sz="1600" i="1" spc="-30" dirty="0">
                <a:solidFill>
                  <a:srgbClr val="1FAAB4"/>
                </a:solidFill>
                <a:latin typeface="Calibri"/>
                <a:cs typeface="Calibri"/>
              </a:rPr>
              <a:t> </a:t>
            </a:r>
            <a:r>
              <a:rPr sz="1600" i="1" dirty="0">
                <a:solidFill>
                  <a:srgbClr val="1FAAB4"/>
                </a:solidFill>
                <a:latin typeface="Calibri"/>
                <a:cs typeface="Calibri"/>
              </a:rPr>
              <a:t>access</a:t>
            </a:r>
            <a:r>
              <a:rPr sz="1600" i="1" spc="-30" dirty="0">
                <a:solidFill>
                  <a:srgbClr val="1FAAB4"/>
                </a:solidFill>
                <a:latin typeface="Calibri"/>
                <a:cs typeface="Calibri"/>
              </a:rPr>
              <a:t> </a:t>
            </a:r>
            <a:r>
              <a:rPr sz="1600" i="1" dirty="0">
                <a:solidFill>
                  <a:srgbClr val="1FAAB4"/>
                </a:solidFill>
                <a:latin typeface="Calibri"/>
                <a:cs typeface="Calibri"/>
              </a:rPr>
              <a:t>for</a:t>
            </a:r>
            <a:r>
              <a:rPr sz="1600" i="1" spc="-35" dirty="0">
                <a:solidFill>
                  <a:srgbClr val="1FAAB4"/>
                </a:solidFill>
                <a:latin typeface="Calibri"/>
                <a:cs typeface="Calibri"/>
              </a:rPr>
              <a:t> </a:t>
            </a:r>
            <a:r>
              <a:rPr sz="1600" i="1" dirty="0">
                <a:solidFill>
                  <a:srgbClr val="1FAAB4"/>
                </a:solidFill>
                <a:latin typeface="Calibri"/>
                <a:cs typeface="Calibri"/>
              </a:rPr>
              <a:t>vulnerable</a:t>
            </a:r>
            <a:r>
              <a:rPr sz="1600" i="1" spc="-35" dirty="0">
                <a:solidFill>
                  <a:srgbClr val="1FAAB4"/>
                </a:solidFill>
                <a:latin typeface="Calibri"/>
                <a:cs typeface="Calibri"/>
              </a:rPr>
              <a:t> </a:t>
            </a:r>
            <a:r>
              <a:rPr sz="1600" i="1" dirty="0">
                <a:solidFill>
                  <a:srgbClr val="1FAAB4"/>
                </a:solidFill>
                <a:latin typeface="Calibri"/>
                <a:cs typeface="Calibri"/>
              </a:rPr>
              <a:t>populations</a:t>
            </a:r>
            <a:r>
              <a:rPr sz="1600" i="1" spc="-35" dirty="0">
                <a:solidFill>
                  <a:srgbClr val="1FAAB4"/>
                </a:solidFill>
                <a:latin typeface="Calibri"/>
                <a:cs typeface="Calibri"/>
              </a:rPr>
              <a:t> </a:t>
            </a:r>
            <a:r>
              <a:rPr sz="1600" i="1" dirty="0">
                <a:solidFill>
                  <a:srgbClr val="1FAAB4"/>
                </a:solidFill>
                <a:latin typeface="Calibri"/>
                <a:cs typeface="Calibri"/>
              </a:rPr>
              <a:t>in</a:t>
            </a:r>
            <a:r>
              <a:rPr sz="1600" i="1" spc="-50" dirty="0">
                <a:solidFill>
                  <a:srgbClr val="1FAAB4"/>
                </a:solidFill>
                <a:latin typeface="Calibri"/>
                <a:cs typeface="Calibri"/>
              </a:rPr>
              <a:t> </a:t>
            </a:r>
            <a:r>
              <a:rPr sz="1600" i="1" dirty="0">
                <a:solidFill>
                  <a:srgbClr val="1FAAB4"/>
                </a:solidFill>
                <a:latin typeface="Calibri"/>
                <a:cs typeface="Calibri"/>
              </a:rPr>
              <a:t>the</a:t>
            </a:r>
            <a:r>
              <a:rPr sz="1600" i="1" spc="-35" dirty="0">
                <a:solidFill>
                  <a:srgbClr val="1FAAB4"/>
                </a:solidFill>
                <a:latin typeface="Calibri"/>
                <a:cs typeface="Calibri"/>
              </a:rPr>
              <a:t> </a:t>
            </a:r>
            <a:r>
              <a:rPr sz="1600" i="1" spc="-10" dirty="0">
                <a:solidFill>
                  <a:srgbClr val="1FAAB4"/>
                </a:solidFill>
                <a:latin typeface="Calibri"/>
                <a:cs typeface="Calibri"/>
              </a:rPr>
              <a:t>United States.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243320" y="4079240"/>
            <a:ext cx="60960" cy="109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50" b="0" dirty="0">
                <a:solidFill>
                  <a:srgbClr val="E26C08"/>
                </a:solidFill>
                <a:latin typeface="Calibri Light"/>
                <a:cs typeface="Calibri Light"/>
              </a:rPr>
              <a:t>3</a:t>
            </a:r>
            <a:endParaRPr sz="550">
              <a:latin typeface="Calibri Light"/>
              <a:cs typeface="Calibri Light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68300" y="4291076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242424"/>
                </a:solidFill>
                <a:latin typeface="Calibri"/>
                <a:cs typeface="Calibri"/>
              </a:rPr>
              <a:t>3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49300" y="4922011"/>
            <a:ext cx="1492250" cy="655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385"/>
              </a:lnSpc>
              <a:spcBef>
                <a:spcPts val="100"/>
              </a:spcBef>
            </a:pPr>
            <a:r>
              <a:rPr sz="1200" b="1" dirty="0">
                <a:solidFill>
                  <a:srgbClr val="167981"/>
                </a:solidFill>
                <a:latin typeface="Calibri"/>
                <a:cs typeface="Calibri"/>
              </a:rPr>
              <a:t>OUR</a:t>
            </a:r>
            <a:r>
              <a:rPr sz="1200" b="1" spc="-30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167981"/>
                </a:solidFill>
                <a:latin typeface="Calibri"/>
                <a:cs typeface="Calibri"/>
              </a:rPr>
              <a:t>PEOPLE</a:t>
            </a:r>
            <a:endParaRPr sz="1200">
              <a:latin typeface="Calibri"/>
              <a:cs typeface="Calibri"/>
            </a:endParaRPr>
          </a:p>
          <a:p>
            <a:pPr marL="12700" marR="5080" indent="2540">
              <a:lnSpc>
                <a:spcPts val="1720"/>
              </a:lnSpc>
              <a:spcBef>
                <a:spcPts val="165"/>
              </a:spcBef>
            </a:pPr>
            <a:r>
              <a:rPr sz="1600" b="0" spc="-10" dirty="0">
                <a:solidFill>
                  <a:srgbClr val="167981"/>
                </a:solidFill>
                <a:latin typeface="Calibri Light"/>
                <a:cs typeface="Calibri Light"/>
              </a:rPr>
              <a:t>LEADING</a:t>
            </a:r>
            <a:r>
              <a:rPr sz="1600" b="0" spc="-90" dirty="0">
                <a:solidFill>
                  <a:srgbClr val="167981"/>
                </a:solidFill>
                <a:latin typeface="Calibri Light"/>
                <a:cs typeface="Calibri Light"/>
              </a:rPr>
              <a:t> </a:t>
            </a:r>
            <a:r>
              <a:rPr sz="1600" b="0" spc="-10" dirty="0">
                <a:solidFill>
                  <a:srgbClr val="167981"/>
                </a:solidFill>
                <a:latin typeface="Calibri Light"/>
                <a:cs typeface="Calibri Light"/>
              </a:rPr>
              <a:t>EXPERTS </a:t>
            </a:r>
            <a:r>
              <a:rPr sz="1600" b="0" dirty="0">
                <a:solidFill>
                  <a:srgbClr val="167981"/>
                </a:solidFill>
                <a:latin typeface="Calibri Light"/>
                <a:cs typeface="Calibri Light"/>
              </a:rPr>
              <a:t>IN</a:t>
            </a:r>
            <a:r>
              <a:rPr sz="1600" b="0" spc="-10" dirty="0">
                <a:solidFill>
                  <a:srgbClr val="167981"/>
                </a:solidFill>
                <a:latin typeface="Calibri Light"/>
                <a:cs typeface="Calibri Light"/>
              </a:rPr>
              <a:t> MEDICAID</a:t>
            </a:r>
            <a:endParaRPr sz="1600">
              <a:latin typeface="Calibri Light"/>
              <a:cs typeface="Calibri Light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457447" y="5165851"/>
            <a:ext cx="741680" cy="390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99400"/>
              </a:lnSpc>
              <a:spcBef>
                <a:spcPts val="110"/>
              </a:spcBef>
            </a:pPr>
            <a:r>
              <a:rPr sz="800" b="1" dirty="0">
                <a:solidFill>
                  <a:srgbClr val="167981"/>
                </a:solidFill>
                <a:latin typeface="Calibri"/>
                <a:cs typeface="Calibri"/>
              </a:rPr>
              <a:t>Gary</a:t>
            </a:r>
            <a:r>
              <a:rPr sz="800" b="1" spc="-30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800" b="1" spc="-10" dirty="0">
                <a:solidFill>
                  <a:srgbClr val="167981"/>
                </a:solidFill>
                <a:latin typeface="Calibri"/>
                <a:cs typeface="Calibri"/>
              </a:rPr>
              <a:t>Jessee</a:t>
            </a:r>
            <a:r>
              <a:rPr sz="800" b="1" spc="500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242424"/>
                </a:solidFill>
                <a:latin typeface="Calibri"/>
                <a:cs typeface="Calibri"/>
              </a:rPr>
              <a:t>Former</a:t>
            </a:r>
            <a:r>
              <a:rPr sz="800" spc="-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800" b="1" spc="-10" dirty="0">
                <a:solidFill>
                  <a:srgbClr val="E26C08"/>
                </a:solidFill>
                <a:latin typeface="Calibri"/>
                <a:cs typeface="Calibri"/>
              </a:rPr>
              <a:t>Texas</a:t>
            </a:r>
            <a:r>
              <a:rPr sz="800" b="1" spc="500" dirty="0">
                <a:solidFill>
                  <a:srgbClr val="E26C08"/>
                </a:solidFill>
                <a:latin typeface="Calibri"/>
                <a:cs typeface="Calibri"/>
              </a:rPr>
              <a:t> </a:t>
            </a:r>
            <a:r>
              <a:rPr sz="800" spc="-20" dirty="0">
                <a:solidFill>
                  <a:srgbClr val="242424"/>
                </a:solidFill>
                <a:latin typeface="Calibri"/>
                <a:cs typeface="Calibri"/>
              </a:rPr>
              <a:t>Medicaid Director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249647" y="5210064"/>
            <a:ext cx="753110" cy="3917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800" b="1" dirty="0">
                <a:solidFill>
                  <a:srgbClr val="167981"/>
                </a:solidFill>
                <a:latin typeface="Calibri"/>
                <a:cs typeface="Calibri"/>
              </a:rPr>
              <a:t>Mari</a:t>
            </a:r>
            <a:r>
              <a:rPr sz="800" b="1" spc="-70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800" b="1" spc="-10" dirty="0">
                <a:solidFill>
                  <a:srgbClr val="167981"/>
                </a:solidFill>
                <a:latin typeface="Calibri"/>
                <a:cs typeface="Calibri"/>
              </a:rPr>
              <a:t>Cantwell</a:t>
            </a:r>
            <a:r>
              <a:rPr sz="800" b="1" spc="500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242424"/>
                </a:solidFill>
                <a:latin typeface="Calibri"/>
                <a:cs typeface="Calibri"/>
              </a:rPr>
              <a:t>Former</a:t>
            </a:r>
            <a:r>
              <a:rPr sz="8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800" b="1" spc="-10" dirty="0">
                <a:solidFill>
                  <a:srgbClr val="E26C08"/>
                </a:solidFill>
                <a:latin typeface="Calibri"/>
                <a:cs typeface="Calibri"/>
              </a:rPr>
              <a:t>California</a:t>
            </a:r>
            <a:r>
              <a:rPr sz="800" b="1" spc="500" dirty="0">
                <a:solidFill>
                  <a:srgbClr val="E26C08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242424"/>
                </a:solidFill>
                <a:latin typeface="Calibri"/>
                <a:cs typeface="Calibri"/>
              </a:rPr>
              <a:t>Medicaid</a:t>
            </a:r>
            <a:r>
              <a:rPr sz="8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242424"/>
                </a:solidFill>
                <a:latin typeface="Calibri"/>
                <a:cs typeface="Calibri"/>
              </a:rPr>
              <a:t>Director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43089" y="5682526"/>
            <a:ext cx="1781175" cy="638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6990">
              <a:lnSpc>
                <a:spcPct val="147800"/>
              </a:lnSpc>
              <a:spcBef>
                <a:spcPts val="100"/>
              </a:spcBef>
            </a:pPr>
            <a:r>
              <a:rPr sz="900" spc="-10" dirty="0">
                <a:solidFill>
                  <a:srgbClr val="333333"/>
                </a:solidFill>
                <a:latin typeface="Calibri"/>
                <a:cs typeface="Calibri"/>
              </a:rPr>
              <a:t>This</a:t>
            </a:r>
            <a:r>
              <a:rPr sz="9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333333"/>
                </a:solidFill>
                <a:latin typeface="Calibri"/>
                <a:cs typeface="Calibri"/>
              </a:rPr>
              <a:t>constellation</a:t>
            </a:r>
            <a:r>
              <a:rPr sz="90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of</a:t>
            </a:r>
            <a:r>
              <a:rPr sz="900" spc="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333333"/>
                </a:solidFill>
                <a:latin typeface="Calibri"/>
                <a:cs typeface="Calibri"/>
              </a:rPr>
              <a:t>former</a:t>
            </a:r>
            <a:r>
              <a:rPr sz="900" spc="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333333"/>
                </a:solidFill>
                <a:latin typeface="Calibri"/>
                <a:cs typeface="Calibri"/>
              </a:rPr>
              <a:t>Medicaid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 Directors</a:t>
            </a:r>
            <a:r>
              <a:rPr sz="9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includes</a:t>
            </a:r>
            <a:r>
              <a:rPr sz="900" spc="-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some</a:t>
            </a:r>
            <a:r>
              <a:rPr sz="9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of</a:t>
            </a:r>
            <a:r>
              <a:rPr sz="90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-25" dirty="0">
                <a:solidFill>
                  <a:srgbClr val="333333"/>
                </a:solidFill>
                <a:latin typeface="Calibri"/>
                <a:cs typeface="Calibri"/>
              </a:rPr>
              <a:t>the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900" b="1" i="1" dirty="0">
                <a:solidFill>
                  <a:srgbClr val="E26C08"/>
                </a:solidFill>
                <a:latin typeface="Calibri"/>
                <a:cs typeface="Calibri"/>
              </a:rPr>
              <a:t>super</a:t>
            </a:r>
            <a:r>
              <a:rPr sz="900" b="1" i="1" spc="-40" dirty="0">
                <a:solidFill>
                  <a:srgbClr val="E26C08"/>
                </a:solidFill>
                <a:latin typeface="Calibri"/>
                <a:cs typeface="Calibri"/>
              </a:rPr>
              <a:t> </a:t>
            </a:r>
            <a:r>
              <a:rPr sz="900" b="1" i="1" dirty="0">
                <a:solidFill>
                  <a:srgbClr val="E26C08"/>
                </a:solidFill>
                <a:latin typeface="Calibri"/>
                <a:cs typeface="Calibri"/>
              </a:rPr>
              <a:t>stars</a:t>
            </a:r>
            <a:r>
              <a:rPr sz="900" b="1" i="1" spc="-20" dirty="0">
                <a:solidFill>
                  <a:srgbClr val="E26C08"/>
                </a:solidFill>
                <a:latin typeface="Calibri"/>
                <a:cs typeface="Calibri"/>
              </a:rPr>
              <a:t> </a:t>
            </a:r>
            <a:r>
              <a:rPr sz="900" b="1" i="1" dirty="0">
                <a:solidFill>
                  <a:srgbClr val="E26C08"/>
                </a:solidFill>
                <a:latin typeface="Calibri"/>
                <a:cs typeface="Calibri"/>
              </a:rPr>
              <a:t>working</a:t>
            </a:r>
            <a:r>
              <a:rPr sz="900" b="1" i="1" spc="-30" dirty="0">
                <a:solidFill>
                  <a:srgbClr val="E26C08"/>
                </a:solidFill>
                <a:latin typeface="Calibri"/>
                <a:cs typeface="Calibri"/>
              </a:rPr>
              <a:t> </a:t>
            </a:r>
            <a:r>
              <a:rPr sz="900" b="1" i="1" dirty="0">
                <a:solidFill>
                  <a:srgbClr val="E26C08"/>
                </a:solidFill>
                <a:latin typeface="Calibri"/>
                <a:cs typeface="Calibri"/>
              </a:rPr>
              <a:t>at</a:t>
            </a:r>
            <a:r>
              <a:rPr sz="900" b="1" i="1" spc="-25" dirty="0">
                <a:solidFill>
                  <a:srgbClr val="E26C08"/>
                </a:solidFill>
                <a:latin typeface="Calibri"/>
                <a:cs typeface="Calibri"/>
              </a:rPr>
              <a:t> </a:t>
            </a:r>
            <a:r>
              <a:rPr sz="900" b="1" i="1" dirty="0">
                <a:solidFill>
                  <a:srgbClr val="E26C08"/>
                </a:solidFill>
                <a:latin typeface="Calibri"/>
                <a:cs typeface="Calibri"/>
              </a:rPr>
              <a:t>Sellers </a:t>
            </a:r>
            <a:r>
              <a:rPr sz="900" b="1" i="1" spc="-10" dirty="0">
                <a:solidFill>
                  <a:srgbClr val="E26C08"/>
                </a:solidFill>
                <a:latin typeface="Calibri"/>
                <a:cs typeface="Calibri"/>
              </a:rPr>
              <a:t>Dorsey</a:t>
            </a:r>
            <a:r>
              <a:rPr sz="900" spc="-10" dirty="0">
                <a:latin typeface="Calibri"/>
                <a:cs typeface="Calibri"/>
              </a:rPr>
              <a:t>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935227" y="6839818"/>
            <a:ext cx="1889760" cy="1118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49200"/>
              </a:lnSpc>
              <a:spcBef>
                <a:spcPts val="105"/>
              </a:spcBef>
            </a:pPr>
            <a:r>
              <a:rPr sz="800" dirty="0">
                <a:solidFill>
                  <a:srgbClr val="333333"/>
                </a:solidFill>
                <a:latin typeface="Calibri"/>
                <a:cs typeface="Calibri"/>
              </a:rPr>
              <a:t>The</a:t>
            </a:r>
            <a:r>
              <a:rPr sz="8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333333"/>
                </a:solidFill>
                <a:latin typeface="Calibri"/>
                <a:cs typeface="Calibri"/>
              </a:rPr>
              <a:t>full</a:t>
            </a:r>
            <a:r>
              <a:rPr sz="8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333333"/>
                </a:solidFill>
                <a:latin typeface="Calibri"/>
                <a:cs typeface="Calibri"/>
              </a:rPr>
              <a:t>team</a:t>
            </a:r>
            <a:r>
              <a:rPr sz="8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333333"/>
                </a:solidFill>
                <a:latin typeface="Calibri"/>
                <a:cs typeface="Calibri"/>
              </a:rPr>
              <a:t>employed</a:t>
            </a:r>
            <a:r>
              <a:rPr sz="8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333333"/>
                </a:solidFill>
                <a:latin typeface="Calibri"/>
                <a:cs typeface="Calibri"/>
              </a:rPr>
              <a:t>by</a:t>
            </a:r>
            <a:r>
              <a:rPr sz="8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333333"/>
                </a:solidFill>
                <a:latin typeface="Calibri"/>
                <a:cs typeface="Calibri"/>
              </a:rPr>
              <a:t>Sellers</a:t>
            </a:r>
            <a:r>
              <a:rPr sz="8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333333"/>
                </a:solidFill>
                <a:latin typeface="Calibri"/>
                <a:cs typeface="Calibri"/>
              </a:rPr>
              <a:t>Dorsey</a:t>
            </a:r>
            <a:r>
              <a:rPr sz="800" spc="50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333333"/>
                </a:solidFill>
                <a:latin typeface="Calibri"/>
                <a:cs typeface="Calibri"/>
              </a:rPr>
              <a:t>includes</a:t>
            </a:r>
            <a:r>
              <a:rPr sz="8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333333"/>
                </a:solidFill>
                <a:latin typeface="Calibri"/>
                <a:cs typeface="Calibri"/>
              </a:rPr>
              <a:t>more</a:t>
            </a:r>
            <a:r>
              <a:rPr sz="8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333333"/>
                </a:solidFill>
                <a:latin typeface="Calibri"/>
                <a:cs typeface="Calibri"/>
              </a:rPr>
              <a:t>than</a:t>
            </a:r>
            <a:r>
              <a:rPr sz="800" spc="-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333333"/>
                </a:solidFill>
                <a:latin typeface="Calibri"/>
                <a:cs typeface="Calibri"/>
              </a:rPr>
              <a:t>100</a:t>
            </a:r>
            <a:r>
              <a:rPr sz="8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333333"/>
                </a:solidFill>
                <a:latin typeface="Calibri"/>
                <a:cs typeface="Calibri"/>
              </a:rPr>
              <a:t>subject</a:t>
            </a:r>
            <a:r>
              <a:rPr sz="8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333333"/>
                </a:solidFill>
                <a:latin typeface="Calibri"/>
                <a:cs typeface="Calibri"/>
              </a:rPr>
              <a:t>matter</a:t>
            </a:r>
            <a:r>
              <a:rPr sz="800" spc="50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333333"/>
                </a:solidFill>
                <a:latin typeface="Calibri"/>
                <a:cs typeface="Calibri"/>
              </a:rPr>
              <a:t>experts,</a:t>
            </a:r>
            <a:r>
              <a:rPr sz="800" spc="-4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333333"/>
                </a:solidFill>
                <a:latin typeface="Calibri"/>
                <a:cs typeface="Calibri"/>
              </a:rPr>
              <a:t>researchers,</a:t>
            </a:r>
            <a:r>
              <a:rPr sz="8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333333"/>
                </a:solidFill>
                <a:latin typeface="Calibri"/>
                <a:cs typeface="Calibri"/>
              </a:rPr>
              <a:t>project</a:t>
            </a:r>
            <a:r>
              <a:rPr sz="800" spc="-4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333333"/>
                </a:solidFill>
                <a:latin typeface="Calibri"/>
                <a:cs typeface="Calibri"/>
              </a:rPr>
              <a:t>managers,</a:t>
            </a:r>
            <a:r>
              <a:rPr sz="800" spc="50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333333"/>
                </a:solidFill>
                <a:latin typeface="Calibri"/>
                <a:cs typeface="Calibri"/>
              </a:rPr>
              <a:t>practice</a:t>
            </a:r>
            <a:r>
              <a:rPr sz="80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333333"/>
                </a:solidFill>
                <a:latin typeface="Calibri"/>
                <a:cs typeface="Calibri"/>
              </a:rPr>
              <a:t>leaders,</a:t>
            </a:r>
            <a:r>
              <a:rPr sz="80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333333"/>
                </a:solidFill>
                <a:latin typeface="Calibri"/>
                <a:cs typeface="Calibri"/>
              </a:rPr>
              <a:t>corporate,</a:t>
            </a:r>
            <a:r>
              <a:rPr sz="800" spc="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333333"/>
                </a:solidFill>
                <a:latin typeface="Calibri"/>
                <a:cs typeface="Calibri"/>
              </a:rPr>
              <a:t>and support staff,</a:t>
            </a:r>
            <a:r>
              <a:rPr sz="800" spc="50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333333"/>
                </a:solidFill>
                <a:latin typeface="Calibri"/>
                <a:cs typeface="Calibri"/>
              </a:rPr>
              <a:t>ensuring</a:t>
            </a:r>
            <a:r>
              <a:rPr sz="8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333333"/>
                </a:solidFill>
                <a:latin typeface="Calibri"/>
                <a:cs typeface="Calibri"/>
              </a:rPr>
              <a:t>our</a:t>
            </a:r>
            <a:r>
              <a:rPr sz="8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333333"/>
                </a:solidFill>
                <a:latin typeface="Calibri"/>
                <a:cs typeface="Calibri"/>
              </a:rPr>
              <a:t>capability</a:t>
            </a:r>
            <a:r>
              <a:rPr sz="8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333333"/>
                </a:solidFill>
                <a:latin typeface="Calibri"/>
                <a:cs typeface="Calibri"/>
              </a:rPr>
              <a:t>of</a:t>
            </a:r>
            <a:r>
              <a:rPr sz="8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333333"/>
                </a:solidFill>
                <a:latin typeface="Calibri"/>
                <a:cs typeface="Calibri"/>
              </a:rPr>
              <a:t>meeting</a:t>
            </a:r>
            <a:r>
              <a:rPr sz="800" spc="-20" dirty="0">
                <a:solidFill>
                  <a:srgbClr val="333333"/>
                </a:solidFill>
                <a:latin typeface="Calibri"/>
                <a:cs typeface="Calibri"/>
              </a:rPr>
              <a:t> your</a:t>
            </a:r>
            <a:r>
              <a:rPr sz="800" spc="50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333333"/>
                </a:solidFill>
                <a:latin typeface="Calibri"/>
                <a:cs typeface="Calibri"/>
              </a:rPr>
              <a:t>needs.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106927" y="5839459"/>
            <a:ext cx="774065" cy="390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99400"/>
              </a:lnSpc>
              <a:spcBef>
                <a:spcPts val="110"/>
              </a:spcBef>
            </a:pPr>
            <a:r>
              <a:rPr sz="800" b="1" spc="-10" dirty="0">
                <a:solidFill>
                  <a:srgbClr val="167981"/>
                </a:solidFill>
                <a:latin typeface="Calibri"/>
                <a:cs typeface="Calibri"/>
              </a:rPr>
              <a:t>Gabe</a:t>
            </a:r>
            <a:r>
              <a:rPr sz="800" b="1" spc="-35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800" b="1" spc="-10" dirty="0">
                <a:solidFill>
                  <a:srgbClr val="167981"/>
                </a:solidFill>
                <a:latin typeface="Calibri"/>
                <a:cs typeface="Calibri"/>
              </a:rPr>
              <a:t>Roberts</a:t>
            </a:r>
            <a:r>
              <a:rPr sz="800" b="1" spc="500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800" spc="-20" dirty="0">
                <a:solidFill>
                  <a:srgbClr val="242424"/>
                </a:solidFill>
                <a:latin typeface="Calibri"/>
                <a:cs typeface="Calibri"/>
              </a:rPr>
              <a:t>Former</a:t>
            </a:r>
            <a:r>
              <a:rPr sz="800" spc="-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800" b="1" spc="-10" dirty="0">
                <a:solidFill>
                  <a:srgbClr val="E26C08"/>
                </a:solidFill>
                <a:latin typeface="Calibri"/>
                <a:cs typeface="Calibri"/>
              </a:rPr>
              <a:t>Tennessee</a:t>
            </a:r>
            <a:r>
              <a:rPr sz="800" b="1" spc="500" dirty="0">
                <a:solidFill>
                  <a:srgbClr val="E26C08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242424"/>
                </a:solidFill>
                <a:latin typeface="Calibri"/>
                <a:cs typeface="Calibri"/>
              </a:rPr>
              <a:t>Medicaid</a:t>
            </a:r>
            <a:r>
              <a:rPr sz="8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242424"/>
                </a:solidFill>
                <a:latin typeface="Calibri"/>
                <a:cs typeface="Calibri"/>
              </a:rPr>
              <a:t>Director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948432" y="6923023"/>
            <a:ext cx="1030605" cy="393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solidFill>
                  <a:srgbClr val="167981"/>
                </a:solidFill>
                <a:latin typeface="Calibri"/>
                <a:cs typeface="Calibri"/>
              </a:rPr>
              <a:t>Matt</a:t>
            </a:r>
            <a:r>
              <a:rPr sz="800" b="1" spc="-30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800" b="1" spc="-10" dirty="0">
                <a:solidFill>
                  <a:srgbClr val="167981"/>
                </a:solidFill>
                <a:latin typeface="Calibri"/>
                <a:cs typeface="Calibri"/>
              </a:rPr>
              <a:t>Onstott</a:t>
            </a:r>
            <a:endParaRPr sz="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42424"/>
                </a:solidFill>
                <a:latin typeface="Calibri"/>
                <a:cs typeface="Calibri"/>
              </a:rPr>
              <a:t>Former</a:t>
            </a:r>
            <a:r>
              <a:rPr sz="800" spc="-3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E26C08"/>
                </a:solidFill>
                <a:latin typeface="Calibri"/>
                <a:cs typeface="Calibri"/>
              </a:rPr>
              <a:t>New</a:t>
            </a:r>
            <a:r>
              <a:rPr sz="800" b="1" spc="-45" dirty="0">
                <a:solidFill>
                  <a:srgbClr val="E26C08"/>
                </a:solidFill>
                <a:latin typeface="Calibri"/>
                <a:cs typeface="Calibri"/>
              </a:rPr>
              <a:t> </a:t>
            </a:r>
            <a:r>
              <a:rPr sz="800" b="1" spc="-10" dirty="0">
                <a:solidFill>
                  <a:srgbClr val="E26C08"/>
                </a:solidFill>
                <a:latin typeface="Calibri"/>
                <a:cs typeface="Calibri"/>
              </a:rPr>
              <a:t>Mexico</a:t>
            </a:r>
            <a:endParaRPr sz="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800" spc="-10" dirty="0">
                <a:solidFill>
                  <a:srgbClr val="242424"/>
                </a:solidFill>
                <a:latin typeface="Calibri"/>
                <a:cs typeface="Calibri"/>
              </a:rPr>
              <a:t>Acting</a:t>
            </a:r>
            <a:r>
              <a:rPr sz="800" spc="-2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242424"/>
                </a:solidFill>
                <a:latin typeface="Calibri"/>
                <a:cs typeface="Calibri"/>
              </a:rPr>
              <a:t>Medicaid</a:t>
            </a:r>
            <a:r>
              <a:rPr sz="800" spc="-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242424"/>
                </a:solidFill>
                <a:latin typeface="Calibri"/>
                <a:cs typeface="Calibri"/>
              </a:rPr>
              <a:t>Director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276198" y="7739888"/>
            <a:ext cx="891540" cy="393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167981"/>
                </a:solidFill>
                <a:latin typeface="Calibri"/>
                <a:cs typeface="Calibri"/>
              </a:rPr>
              <a:t>Leesa</a:t>
            </a:r>
            <a:r>
              <a:rPr sz="800" b="1" spc="-45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800" b="1" spc="-10" dirty="0">
                <a:solidFill>
                  <a:srgbClr val="167981"/>
                </a:solidFill>
                <a:latin typeface="Calibri"/>
                <a:cs typeface="Calibri"/>
              </a:rPr>
              <a:t>Allen</a:t>
            </a:r>
            <a:endParaRPr sz="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42424"/>
                </a:solidFill>
                <a:latin typeface="Calibri"/>
                <a:cs typeface="Calibri"/>
              </a:rPr>
              <a:t>Former</a:t>
            </a:r>
            <a:r>
              <a:rPr sz="800" spc="-4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800" b="1" spc="-10" dirty="0">
                <a:solidFill>
                  <a:srgbClr val="E26C08"/>
                </a:solidFill>
                <a:latin typeface="Calibri"/>
                <a:cs typeface="Calibri"/>
              </a:rPr>
              <a:t>Pennsylvania</a:t>
            </a:r>
            <a:endParaRPr sz="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800" spc="-10" dirty="0">
                <a:solidFill>
                  <a:srgbClr val="242424"/>
                </a:solidFill>
                <a:latin typeface="Calibri"/>
                <a:cs typeface="Calibri"/>
              </a:rPr>
              <a:t>Medicaid</a:t>
            </a:r>
            <a:r>
              <a:rPr sz="8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242424"/>
                </a:solidFill>
                <a:latin typeface="Calibri"/>
                <a:cs typeface="Calibri"/>
              </a:rPr>
              <a:t>Director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903800" y="5892856"/>
            <a:ext cx="75311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solidFill>
                  <a:srgbClr val="167981"/>
                </a:solidFill>
                <a:latin typeface="Calibri"/>
                <a:cs typeface="Calibri"/>
              </a:rPr>
              <a:t>Patrick Gillies</a:t>
            </a:r>
            <a:r>
              <a:rPr sz="800" b="1" spc="500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242424"/>
                </a:solidFill>
                <a:latin typeface="Calibri"/>
                <a:cs typeface="Calibri"/>
              </a:rPr>
              <a:t>Former</a:t>
            </a:r>
            <a:r>
              <a:rPr sz="800" spc="-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800" b="1" spc="-10" dirty="0">
                <a:solidFill>
                  <a:srgbClr val="E26C08"/>
                </a:solidFill>
                <a:latin typeface="Calibri"/>
                <a:cs typeface="Calibri"/>
              </a:rPr>
              <a:t>Louisiana</a:t>
            </a:r>
            <a:r>
              <a:rPr sz="800" b="1" spc="500" dirty="0">
                <a:solidFill>
                  <a:srgbClr val="E26C08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242424"/>
                </a:solidFill>
                <a:latin typeface="Calibri"/>
                <a:cs typeface="Calibri"/>
              </a:rPr>
              <a:t>Medicaid Director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292219" y="6825612"/>
            <a:ext cx="77533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solidFill>
                  <a:srgbClr val="167981"/>
                </a:solidFill>
                <a:latin typeface="Calibri"/>
                <a:cs typeface="Calibri"/>
              </a:rPr>
              <a:t>Michael</a:t>
            </a:r>
            <a:r>
              <a:rPr sz="800" b="1" spc="-15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800" b="1" spc="-10" dirty="0">
                <a:solidFill>
                  <a:srgbClr val="167981"/>
                </a:solidFill>
                <a:latin typeface="Calibri"/>
                <a:cs typeface="Calibri"/>
              </a:rPr>
              <a:t>Heifetz</a:t>
            </a:r>
            <a:r>
              <a:rPr sz="800" b="1" spc="500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242424"/>
                </a:solidFill>
                <a:latin typeface="Calibri"/>
                <a:cs typeface="Calibri"/>
              </a:rPr>
              <a:t>Former</a:t>
            </a:r>
            <a:r>
              <a:rPr sz="800" spc="-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800" b="1" spc="-10" dirty="0">
                <a:solidFill>
                  <a:srgbClr val="E26C08"/>
                </a:solidFill>
                <a:latin typeface="Calibri"/>
                <a:cs typeface="Calibri"/>
              </a:rPr>
              <a:t>Wisconsin</a:t>
            </a:r>
            <a:r>
              <a:rPr sz="800" b="1" spc="500" dirty="0">
                <a:solidFill>
                  <a:srgbClr val="E26C08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242424"/>
                </a:solidFill>
                <a:latin typeface="Calibri"/>
                <a:cs typeface="Calibri"/>
              </a:rPr>
              <a:t>Medicaid</a:t>
            </a:r>
            <a:r>
              <a:rPr sz="8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242424"/>
                </a:solidFill>
                <a:latin typeface="Calibri"/>
                <a:cs typeface="Calibri"/>
              </a:rPr>
              <a:t>Director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043727" y="7657592"/>
            <a:ext cx="867410" cy="390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99400"/>
              </a:lnSpc>
              <a:spcBef>
                <a:spcPts val="110"/>
              </a:spcBef>
            </a:pPr>
            <a:r>
              <a:rPr sz="800" b="1" dirty="0">
                <a:solidFill>
                  <a:srgbClr val="167981"/>
                </a:solidFill>
                <a:latin typeface="Calibri"/>
                <a:cs typeface="Calibri"/>
              </a:rPr>
              <a:t>Nancy</a:t>
            </a:r>
            <a:r>
              <a:rPr sz="800" b="1" spc="-10" dirty="0">
                <a:solidFill>
                  <a:srgbClr val="167981"/>
                </a:solidFill>
                <a:latin typeface="Calibri"/>
                <a:cs typeface="Calibri"/>
              </a:rPr>
              <a:t> Smith-Leslie</a:t>
            </a:r>
            <a:r>
              <a:rPr sz="800" b="1" spc="500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242424"/>
                </a:solidFill>
                <a:latin typeface="Calibri"/>
                <a:cs typeface="Calibri"/>
              </a:rPr>
              <a:t>Former</a:t>
            </a:r>
            <a:r>
              <a:rPr sz="800" spc="-2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800" b="1" spc="-10" dirty="0">
                <a:solidFill>
                  <a:srgbClr val="E26C08"/>
                </a:solidFill>
                <a:latin typeface="Calibri"/>
                <a:cs typeface="Calibri"/>
              </a:rPr>
              <a:t>New</a:t>
            </a:r>
            <a:r>
              <a:rPr sz="800" b="1" spc="-25" dirty="0">
                <a:solidFill>
                  <a:srgbClr val="E26C08"/>
                </a:solidFill>
                <a:latin typeface="Calibri"/>
                <a:cs typeface="Calibri"/>
              </a:rPr>
              <a:t> </a:t>
            </a:r>
            <a:r>
              <a:rPr sz="800" b="1" spc="-10" dirty="0">
                <a:solidFill>
                  <a:srgbClr val="E26C08"/>
                </a:solidFill>
                <a:latin typeface="Calibri"/>
                <a:cs typeface="Calibri"/>
              </a:rPr>
              <a:t>Mexico</a:t>
            </a:r>
            <a:r>
              <a:rPr sz="800" b="1" spc="500" dirty="0">
                <a:solidFill>
                  <a:srgbClr val="E26C08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242424"/>
                </a:solidFill>
                <a:latin typeface="Calibri"/>
                <a:cs typeface="Calibri"/>
              </a:rPr>
              <a:t>Medicaid</a:t>
            </a:r>
            <a:r>
              <a:rPr sz="800" spc="15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242424"/>
                </a:solidFill>
                <a:latin typeface="Calibri"/>
                <a:cs typeface="Calibri"/>
              </a:rPr>
              <a:t>Director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243320" y="8055356"/>
            <a:ext cx="60960" cy="109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50" b="0" dirty="0">
                <a:solidFill>
                  <a:srgbClr val="E26C08"/>
                </a:solidFill>
                <a:latin typeface="Calibri Light"/>
                <a:cs typeface="Calibri Light"/>
              </a:rPr>
              <a:t>4</a:t>
            </a:r>
            <a:endParaRPr sz="550">
              <a:latin typeface="Calibri Light"/>
              <a:cs typeface="Calibri Light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68300" y="8267192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242424"/>
                </a:solidFill>
                <a:latin typeface="Calibri"/>
                <a:cs typeface="Calibri"/>
              </a:rPr>
              <a:t>4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381000" y="856614"/>
            <a:ext cx="62865" cy="3429635"/>
            <a:chOff x="381000" y="856614"/>
            <a:chExt cx="62865" cy="3429635"/>
          </a:xfrm>
        </p:grpSpPr>
        <p:sp>
          <p:nvSpPr>
            <p:cNvPr id="42" name="object 42"/>
            <p:cNvSpPr/>
            <p:nvPr/>
          </p:nvSpPr>
          <p:spPr>
            <a:xfrm>
              <a:off x="381000" y="1348739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90"/>
                  </a:lnTo>
                  <a:lnTo>
                    <a:pt x="62865" y="478790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1679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381000" y="1839594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90"/>
                  </a:lnTo>
                  <a:lnTo>
                    <a:pt x="62865" y="478790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5F5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381000" y="2331719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E26C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381000" y="2824479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1FAA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81000" y="3314700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2C75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381000" y="3807460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2D53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381000" y="856614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90">
                  <a:moveTo>
                    <a:pt x="62865" y="0"/>
                  </a:moveTo>
                  <a:lnTo>
                    <a:pt x="0" y="0"/>
                  </a:lnTo>
                  <a:lnTo>
                    <a:pt x="0" y="478790"/>
                  </a:lnTo>
                  <a:lnTo>
                    <a:pt x="62865" y="478790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8AC0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9" name="object 49"/>
          <p:cNvGrpSpPr/>
          <p:nvPr/>
        </p:nvGrpSpPr>
        <p:grpSpPr>
          <a:xfrm>
            <a:off x="381000" y="4812029"/>
            <a:ext cx="62865" cy="3429635"/>
            <a:chOff x="381000" y="4812029"/>
            <a:chExt cx="62865" cy="3429635"/>
          </a:xfrm>
        </p:grpSpPr>
        <p:sp>
          <p:nvSpPr>
            <p:cNvPr id="50" name="object 50"/>
            <p:cNvSpPr/>
            <p:nvPr/>
          </p:nvSpPr>
          <p:spPr>
            <a:xfrm>
              <a:off x="381000" y="5304154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1679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381000" y="5795009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5F5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381000" y="6287134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90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E26C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381000" y="6779894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90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1FAA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381000" y="7270114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90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2C75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381000" y="7762875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90">
                  <a:moveTo>
                    <a:pt x="62865" y="0"/>
                  </a:moveTo>
                  <a:lnTo>
                    <a:pt x="0" y="0"/>
                  </a:lnTo>
                  <a:lnTo>
                    <a:pt x="0" y="478790"/>
                  </a:lnTo>
                  <a:lnTo>
                    <a:pt x="62865" y="478790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2D53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381000" y="4812029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8AC0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/>
          <p:nvPr/>
        </p:nvSpPr>
        <p:spPr>
          <a:xfrm>
            <a:off x="828039" y="6882765"/>
            <a:ext cx="0" cy="1089025"/>
          </a:xfrm>
          <a:custGeom>
            <a:avLst/>
            <a:gdLst/>
            <a:ahLst/>
            <a:cxnLst/>
            <a:rect l="l" t="t" r="r" b="b"/>
            <a:pathLst>
              <a:path h="1089025">
                <a:moveTo>
                  <a:pt x="0" y="0"/>
                </a:moveTo>
                <a:lnTo>
                  <a:pt x="0" y="1089024"/>
                </a:lnTo>
              </a:path>
            </a:pathLst>
          </a:custGeom>
          <a:ln w="19050">
            <a:solidFill>
              <a:srgbClr val="8AC0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87871" y="31495"/>
            <a:ext cx="675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libri"/>
                <a:cs typeface="Calibri"/>
              </a:rPr>
              <a:t>4/27/2023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81000" y="4832350"/>
            <a:ext cx="62865" cy="3441700"/>
            <a:chOff x="381000" y="4832350"/>
            <a:chExt cx="62865" cy="3441700"/>
          </a:xfrm>
        </p:grpSpPr>
        <p:sp>
          <p:nvSpPr>
            <p:cNvPr id="4" name="object 4"/>
            <p:cNvSpPr/>
            <p:nvPr/>
          </p:nvSpPr>
          <p:spPr>
            <a:xfrm>
              <a:off x="381000" y="7795260"/>
              <a:ext cx="62230" cy="478790"/>
            </a:xfrm>
            <a:custGeom>
              <a:avLst/>
              <a:gdLst/>
              <a:ahLst/>
              <a:cxnLst/>
              <a:rect l="l" t="t" r="r" b="b"/>
              <a:pathLst>
                <a:path w="62229" h="478790">
                  <a:moveTo>
                    <a:pt x="62229" y="0"/>
                  </a:moveTo>
                  <a:lnTo>
                    <a:pt x="0" y="0"/>
                  </a:lnTo>
                  <a:lnTo>
                    <a:pt x="0" y="478790"/>
                  </a:lnTo>
                  <a:lnTo>
                    <a:pt x="62229" y="478790"/>
                  </a:lnTo>
                  <a:lnTo>
                    <a:pt x="62229" y="0"/>
                  </a:lnTo>
                  <a:close/>
                </a:path>
              </a:pathLst>
            </a:custGeom>
            <a:solidFill>
              <a:srgbClr val="2D53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81000" y="5324475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1679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81000" y="5815330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90"/>
                  </a:lnTo>
                  <a:lnTo>
                    <a:pt x="62865" y="478790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5F5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81000" y="6307455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90">
                  <a:moveTo>
                    <a:pt x="62865" y="0"/>
                  </a:moveTo>
                  <a:lnTo>
                    <a:pt x="0" y="0"/>
                  </a:lnTo>
                  <a:lnTo>
                    <a:pt x="0" y="478790"/>
                  </a:lnTo>
                  <a:lnTo>
                    <a:pt x="62865" y="478790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E26C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81000" y="6800214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90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1FAA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81000" y="7290435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90">
                  <a:moveTo>
                    <a:pt x="62865" y="0"/>
                  </a:moveTo>
                  <a:lnTo>
                    <a:pt x="0" y="0"/>
                  </a:lnTo>
                  <a:lnTo>
                    <a:pt x="0" y="478790"/>
                  </a:lnTo>
                  <a:lnTo>
                    <a:pt x="62865" y="478790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2C75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81000" y="4832350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8AC0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634744" y="1771904"/>
            <a:ext cx="345694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56385" algn="l"/>
                <a:tab pos="3255645" algn="l"/>
              </a:tabLst>
            </a:pPr>
            <a:r>
              <a:rPr dirty="0"/>
              <a:t>M</a:t>
            </a:r>
            <a:r>
              <a:rPr spc="-175" dirty="0"/>
              <a:t> </a:t>
            </a:r>
            <a:r>
              <a:rPr dirty="0"/>
              <a:t>E</a:t>
            </a:r>
            <a:r>
              <a:rPr spc="-180" dirty="0"/>
              <a:t> </a:t>
            </a:r>
            <a:r>
              <a:rPr dirty="0"/>
              <a:t>D</a:t>
            </a:r>
            <a:r>
              <a:rPr spc="-190" dirty="0"/>
              <a:t> </a:t>
            </a:r>
            <a:r>
              <a:rPr dirty="0"/>
              <a:t>I</a:t>
            </a:r>
            <a:r>
              <a:rPr spc="-170" dirty="0"/>
              <a:t> </a:t>
            </a:r>
            <a:r>
              <a:rPr dirty="0"/>
              <a:t>C</a:t>
            </a:r>
            <a:r>
              <a:rPr spc="-175" dirty="0"/>
              <a:t> </a:t>
            </a:r>
            <a:r>
              <a:rPr dirty="0"/>
              <a:t>A</a:t>
            </a:r>
            <a:r>
              <a:rPr spc="-190" dirty="0"/>
              <a:t> </a:t>
            </a:r>
            <a:r>
              <a:rPr dirty="0"/>
              <a:t>I</a:t>
            </a:r>
            <a:r>
              <a:rPr spc="-170" dirty="0"/>
              <a:t> </a:t>
            </a:r>
            <a:r>
              <a:rPr spc="-50" dirty="0"/>
              <a:t>D</a:t>
            </a:r>
            <a:r>
              <a:rPr dirty="0"/>
              <a:t>	F</a:t>
            </a:r>
            <a:r>
              <a:rPr spc="-180" dirty="0"/>
              <a:t> </a:t>
            </a:r>
            <a:r>
              <a:rPr dirty="0"/>
              <a:t>I</a:t>
            </a:r>
            <a:r>
              <a:rPr spc="-170" dirty="0"/>
              <a:t> </a:t>
            </a:r>
            <a:r>
              <a:rPr dirty="0"/>
              <a:t>N</a:t>
            </a:r>
            <a:r>
              <a:rPr spc="-180" dirty="0"/>
              <a:t> </a:t>
            </a:r>
            <a:r>
              <a:rPr dirty="0"/>
              <a:t>A</a:t>
            </a:r>
            <a:r>
              <a:rPr spc="-190" dirty="0"/>
              <a:t> </a:t>
            </a:r>
            <a:r>
              <a:rPr dirty="0"/>
              <a:t>N</a:t>
            </a:r>
            <a:r>
              <a:rPr spc="-195" dirty="0"/>
              <a:t> </a:t>
            </a:r>
            <a:r>
              <a:rPr dirty="0"/>
              <a:t>C</a:t>
            </a:r>
            <a:r>
              <a:rPr spc="-175" dirty="0"/>
              <a:t> </a:t>
            </a:r>
            <a:r>
              <a:rPr dirty="0"/>
              <a:t>I</a:t>
            </a:r>
            <a:r>
              <a:rPr spc="-170" dirty="0"/>
              <a:t> </a:t>
            </a:r>
            <a:r>
              <a:rPr dirty="0"/>
              <a:t>N</a:t>
            </a:r>
            <a:r>
              <a:rPr spc="-204" dirty="0"/>
              <a:t> </a:t>
            </a:r>
            <a:r>
              <a:rPr spc="-50" dirty="0"/>
              <a:t>G</a:t>
            </a:r>
            <a:r>
              <a:rPr dirty="0"/>
              <a:t>	</a:t>
            </a:r>
            <a:r>
              <a:rPr spc="-50" dirty="0"/>
              <a:t>&amp;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828509" y="2123947"/>
            <a:ext cx="5155565" cy="63246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741170" marR="5080" indent="-1729105">
              <a:lnSpc>
                <a:spcPts val="2260"/>
              </a:lnSpc>
              <a:spcBef>
                <a:spcPts val="390"/>
              </a:spcBef>
              <a:tabLst>
                <a:tab pos="3844925" algn="l"/>
              </a:tabLst>
            </a:pPr>
            <a:r>
              <a:rPr sz="2100" b="1" dirty="0">
                <a:solidFill>
                  <a:srgbClr val="167981"/>
                </a:solidFill>
                <a:latin typeface="Calibri"/>
                <a:cs typeface="Calibri"/>
              </a:rPr>
              <a:t>M</a:t>
            </a:r>
            <a:r>
              <a:rPr sz="2100" b="1" spc="-185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167981"/>
                </a:solidFill>
                <a:latin typeface="Calibri"/>
                <a:cs typeface="Calibri"/>
              </a:rPr>
              <a:t>E</a:t>
            </a:r>
            <a:r>
              <a:rPr sz="2100" b="1" spc="-175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167981"/>
                </a:solidFill>
                <a:latin typeface="Calibri"/>
                <a:cs typeface="Calibri"/>
              </a:rPr>
              <a:t>D</a:t>
            </a:r>
            <a:r>
              <a:rPr sz="2100" b="1" spc="-190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167981"/>
                </a:solidFill>
                <a:latin typeface="Calibri"/>
                <a:cs typeface="Calibri"/>
              </a:rPr>
              <a:t>I</a:t>
            </a:r>
            <a:r>
              <a:rPr sz="2100" b="1" spc="-165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167981"/>
                </a:solidFill>
                <a:latin typeface="Calibri"/>
                <a:cs typeface="Calibri"/>
              </a:rPr>
              <a:t>C</a:t>
            </a:r>
            <a:r>
              <a:rPr sz="2100" b="1" spc="-175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167981"/>
                </a:solidFill>
                <a:latin typeface="Calibri"/>
                <a:cs typeface="Calibri"/>
              </a:rPr>
              <a:t>A</a:t>
            </a:r>
            <a:r>
              <a:rPr sz="2100" b="1" spc="-185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167981"/>
                </a:solidFill>
                <a:latin typeface="Calibri"/>
                <a:cs typeface="Calibri"/>
              </a:rPr>
              <a:t>I</a:t>
            </a:r>
            <a:r>
              <a:rPr sz="2100" b="1" spc="-165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167981"/>
                </a:solidFill>
                <a:latin typeface="Calibri"/>
                <a:cs typeface="Calibri"/>
              </a:rPr>
              <a:t>D</a:t>
            </a:r>
            <a:r>
              <a:rPr sz="2100" b="1" spc="515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167981"/>
                </a:solidFill>
                <a:latin typeface="Calibri"/>
                <a:cs typeface="Calibri"/>
              </a:rPr>
              <a:t>S</a:t>
            </a:r>
            <a:r>
              <a:rPr sz="2100" b="1" spc="-175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167981"/>
                </a:solidFill>
                <a:latin typeface="Calibri"/>
                <a:cs typeface="Calibri"/>
              </a:rPr>
              <a:t>U</a:t>
            </a:r>
            <a:r>
              <a:rPr sz="2100" b="1" spc="-175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167981"/>
                </a:solidFill>
                <a:latin typeface="Calibri"/>
                <a:cs typeface="Calibri"/>
              </a:rPr>
              <a:t>P</a:t>
            </a:r>
            <a:r>
              <a:rPr sz="2100" b="1" spc="-180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167981"/>
                </a:solidFill>
                <a:latin typeface="Calibri"/>
                <a:cs typeface="Calibri"/>
              </a:rPr>
              <a:t>P</a:t>
            </a:r>
            <a:r>
              <a:rPr sz="2100" b="1" spc="-175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167981"/>
                </a:solidFill>
                <a:latin typeface="Calibri"/>
                <a:cs typeface="Calibri"/>
              </a:rPr>
              <a:t>L</a:t>
            </a:r>
            <a:r>
              <a:rPr sz="2100" b="1" spc="-185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167981"/>
                </a:solidFill>
                <a:latin typeface="Calibri"/>
                <a:cs typeface="Calibri"/>
              </a:rPr>
              <a:t>E</a:t>
            </a:r>
            <a:r>
              <a:rPr sz="2100" b="1" spc="-180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167981"/>
                </a:solidFill>
                <a:latin typeface="Calibri"/>
                <a:cs typeface="Calibri"/>
              </a:rPr>
              <a:t>M</a:t>
            </a:r>
            <a:r>
              <a:rPr sz="2100" b="1" spc="-180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167981"/>
                </a:solidFill>
                <a:latin typeface="Calibri"/>
                <a:cs typeface="Calibri"/>
              </a:rPr>
              <a:t>E</a:t>
            </a:r>
            <a:r>
              <a:rPr sz="2100" b="1" spc="-195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167981"/>
                </a:solidFill>
                <a:latin typeface="Calibri"/>
                <a:cs typeface="Calibri"/>
              </a:rPr>
              <a:t>N</a:t>
            </a:r>
            <a:r>
              <a:rPr sz="2100" b="1" spc="-175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167981"/>
                </a:solidFill>
                <a:latin typeface="Calibri"/>
                <a:cs typeface="Calibri"/>
              </a:rPr>
              <a:t>TA</a:t>
            </a:r>
            <a:r>
              <a:rPr sz="2100" b="1" spc="-114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2100" b="1" spc="-50" dirty="0">
                <a:solidFill>
                  <a:srgbClr val="167981"/>
                </a:solidFill>
                <a:latin typeface="Calibri"/>
                <a:cs typeface="Calibri"/>
              </a:rPr>
              <a:t>L</a:t>
            </a:r>
            <a:r>
              <a:rPr sz="2100" b="1" dirty="0">
                <a:solidFill>
                  <a:srgbClr val="167981"/>
                </a:solidFill>
                <a:latin typeface="Calibri"/>
                <a:cs typeface="Calibri"/>
              </a:rPr>
              <a:t>	</a:t>
            </a:r>
            <a:r>
              <a:rPr sz="2100" b="1" spc="55" dirty="0">
                <a:solidFill>
                  <a:srgbClr val="167981"/>
                </a:solidFill>
                <a:latin typeface="Calibri"/>
                <a:cs typeface="Calibri"/>
              </a:rPr>
              <a:t>PAY</a:t>
            </a:r>
            <a:r>
              <a:rPr sz="2100" b="1" spc="-90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167981"/>
                </a:solidFill>
                <a:latin typeface="Calibri"/>
                <a:cs typeface="Calibri"/>
              </a:rPr>
              <a:t>M</a:t>
            </a:r>
            <a:r>
              <a:rPr sz="2100" b="1" spc="-185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167981"/>
                </a:solidFill>
                <a:latin typeface="Calibri"/>
                <a:cs typeface="Calibri"/>
              </a:rPr>
              <a:t>E</a:t>
            </a:r>
            <a:r>
              <a:rPr sz="2100" b="1" spc="-180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167981"/>
                </a:solidFill>
                <a:latin typeface="Calibri"/>
                <a:cs typeface="Calibri"/>
              </a:rPr>
              <a:t>N</a:t>
            </a:r>
            <a:r>
              <a:rPr sz="2100" b="1" spc="-190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2100" b="1" spc="-50" dirty="0">
                <a:solidFill>
                  <a:srgbClr val="167981"/>
                </a:solidFill>
                <a:latin typeface="Calibri"/>
                <a:cs typeface="Calibri"/>
              </a:rPr>
              <a:t>T </a:t>
            </a:r>
            <a:r>
              <a:rPr sz="2100" b="1" dirty="0">
                <a:solidFill>
                  <a:srgbClr val="167981"/>
                </a:solidFill>
                <a:latin typeface="Calibri"/>
                <a:cs typeface="Calibri"/>
              </a:rPr>
              <a:t>P</a:t>
            </a:r>
            <a:r>
              <a:rPr sz="2100" b="1" spc="-60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167981"/>
                </a:solidFill>
                <a:latin typeface="Calibri"/>
                <a:cs typeface="Calibri"/>
              </a:rPr>
              <a:t>R</a:t>
            </a:r>
            <a:r>
              <a:rPr sz="2100" b="1" spc="-100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167981"/>
                </a:solidFill>
                <a:latin typeface="Calibri"/>
                <a:cs typeface="Calibri"/>
              </a:rPr>
              <a:t>O</a:t>
            </a:r>
            <a:r>
              <a:rPr sz="2100" b="1" spc="-75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167981"/>
                </a:solidFill>
                <a:latin typeface="Calibri"/>
                <a:cs typeface="Calibri"/>
              </a:rPr>
              <a:t>G</a:t>
            </a:r>
            <a:r>
              <a:rPr sz="2100" b="1" spc="-65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167981"/>
                </a:solidFill>
                <a:latin typeface="Calibri"/>
                <a:cs typeface="Calibri"/>
              </a:rPr>
              <a:t>R</a:t>
            </a:r>
            <a:r>
              <a:rPr sz="2100" b="1" spc="-65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167981"/>
                </a:solidFill>
                <a:latin typeface="Calibri"/>
                <a:cs typeface="Calibri"/>
              </a:rPr>
              <a:t>A</a:t>
            </a:r>
            <a:r>
              <a:rPr sz="2100" b="1" spc="-70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167981"/>
                </a:solidFill>
                <a:latin typeface="Calibri"/>
                <a:cs typeface="Calibri"/>
              </a:rPr>
              <a:t>M</a:t>
            </a:r>
            <a:r>
              <a:rPr sz="2100" b="1" spc="-70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2100" b="1" spc="-50" dirty="0">
                <a:solidFill>
                  <a:srgbClr val="167981"/>
                </a:solidFill>
                <a:latin typeface="Calibri"/>
                <a:cs typeface="Calibri"/>
              </a:rPr>
              <a:t>S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795264" y="4099052"/>
            <a:ext cx="593090" cy="109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50" b="0" spc="-10" dirty="0">
                <a:solidFill>
                  <a:srgbClr val="7D7D7D"/>
                </a:solidFill>
                <a:latin typeface="Calibri Light"/>
                <a:cs typeface="Calibri Light"/>
              </a:rPr>
              <a:t>Sellers</a:t>
            </a:r>
            <a:r>
              <a:rPr sz="550" b="0" spc="-35" dirty="0">
                <a:solidFill>
                  <a:srgbClr val="7D7D7D"/>
                </a:solidFill>
                <a:latin typeface="Calibri Light"/>
                <a:cs typeface="Calibri Light"/>
              </a:rPr>
              <a:t> </a:t>
            </a:r>
            <a:r>
              <a:rPr sz="550" b="0" dirty="0">
                <a:solidFill>
                  <a:srgbClr val="7D7D7D"/>
                </a:solidFill>
                <a:latin typeface="Calibri Light"/>
                <a:cs typeface="Calibri Light"/>
              </a:rPr>
              <a:t>Dorsey</a:t>
            </a:r>
            <a:r>
              <a:rPr sz="550" b="0" spc="235" dirty="0">
                <a:solidFill>
                  <a:srgbClr val="7D7D7D"/>
                </a:solidFill>
                <a:latin typeface="Calibri Light"/>
                <a:cs typeface="Calibri Light"/>
              </a:rPr>
              <a:t> </a:t>
            </a:r>
            <a:r>
              <a:rPr sz="550" b="0" dirty="0">
                <a:solidFill>
                  <a:srgbClr val="7D7D7D"/>
                </a:solidFill>
                <a:latin typeface="Calibri Light"/>
                <a:cs typeface="Calibri Light"/>
              </a:rPr>
              <a:t>|</a:t>
            </a:r>
            <a:r>
              <a:rPr sz="550" b="0" spc="409" dirty="0">
                <a:solidFill>
                  <a:srgbClr val="7D7D7D"/>
                </a:solidFill>
                <a:latin typeface="Calibri Light"/>
                <a:cs typeface="Calibri Light"/>
              </a:rPr>
              <a:t> </a:t>
            </a:r>
            <a:r>
              <a:rPr sz="550" b="0" spc="-50" dirty="0">
                <a:solidFill>
                  <a:srgbClr val="E26C08"/>
                </a:solidFill>
                <a:latin typeface="Calibri Light"/>
                <a:cs typeface="Calibri Light"/>
              </a:rPr>
              <a:t>5</a:t>
            </a:r>
            <a:endParaRPr sz="550">
              <a:latin typeface="Calibri Light"/>
              <a:cs typeface="Calibri Ligh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68300" y="4310888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242424"/>
                </a:solidFill>
                <a:latin typeface="Calibri"/>
                <a:cs typeface="Calibri"/>
              </a:rPr>
              <a:t>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23391" y="4941823"/>
            <a:ext cx="5435600" cy="28187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ts val="1415"/>
              </a:lnSpc>
              <a:spcBef>
                <a:spcPts val="100"/>
              </a:spcBef>
            </a:pPr>
            <a:r>
              <a:rPr sz="1200" b="1" dirty="0">
                <a:solidFill>
                  <a:srgbClr val="167981"/>
                </a:solidFill>
                <a:latin typeface="Calibri"/>
                <a:cs typeface="Calibri"/>
              </a:rPr>
              <a:t>MEDICAID</a:t>
            </a:r>
            <a:r>
              <a:rPr sz="1200" b="1" spc="-35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167981"/>
                </a:solidFill>
                <a:latin typeface="Calibri"/>
                <a:cs typeface="Calibri"/>
              </a:rPr>
              <a:t>FINANCING</a:t>
            </a:r>
            <a:endParaRPr sz="1200">
              <a:latin typeface="Calibri"/>
              <a:cs typeface="Calibri"/>
            </a:endParaRPr>
          </a:p>
          <a:p>
            <a:pPr marL="40005">
              <a:lnSpc>
                <a:spcPts val="1895"/>
              </a:lnSpc>
            </a:pPr>
            <a:r>
              <a:rPr sz="1600" b="0" spc="-20" dirty="0">
                <a:solidFill>
                  <a:srgbClr val="167981"/>
                </a:solidFill>
                <a:latin typeface="Calibri Light"/>
                <a:cs typeface="Calibri Light"/>
              </a:rPr>
              <a:t>MEDICAID</a:t>
            </a:r>
            <a:r>
              <a:rPr sz="1600" b="0" spc="-5" dirty="0">
                <a:solidFill>
                  <a:srgbClr val="167981"/>
                </a:solidFill>
                <a:latin typeface="Calibri Light"/>
                <a:cs typeface="Calibri Light"/>
              </a:rPr>
              <a:t> </a:t>
            </a:r>
            <a:r>
              <a:rPr sz="1600" b="0" spc="-25" dirty="0">
                <a:solidFill>
                  <a:srgbClr val="167981"/>
                </a:solidFill>
                <a:latin typeface="Calibri Light"/>
                <a:cs typeface="Calibri Light"/>
              </a:rPr>
              <a:t>SUPPLEMENTAL</a:t>
            </a:r>
            <a:r>
              <a:rPr sz="1600" b="0" spc="-20" dirty="0">
                <a:solidFill>
                  <a:srgbClr val="167981"/>
                </a:solidFill>
                <a:latin typeface="Calibri Light"/>
                <a:cs typeface="Calibri Light"/>
              </a:rPr>
              <a:t> </a:t>
            </a:r>
            <a:r>
              <a:rPr sz="1600" b="0" spc="-10" dirty="0">
                <a:solidFill>
                  <a:srgbClr val="167981"/>
                </a:solidFill>
                <a:latin typeface="Calibri Light"/>
                <a:cs typeface="Calibri Light"/>
              </a:rPr>
              <a:t>PAYMENTS</a:t>
            </a:r>
            <a:endParaRPr sz="16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</a:pPr>
            <a:endParaRPr sz="1550">
              <a:latin typeface="Calibri Light"/>
              <a:cs typeface="Calibri Light"/>
            </a:endParaRPr>
          </a:p>
          <a:p>
            <a:pPr marL="186055" indent="-173990">
              <a:lnSpc>
                <a:spcPct val="100000"/>
              </a:lnSpc>
              <a:buFont typeface="Wingdings"/>
              <a:buChar char=""/>
              <a:tabLst>
                <a:tab pos="186690" algn="l"/>
              </a:tabLst>
            </a:pPr>
            <a:r>
              <a:rPr sz="1000" b="1" spc="-10" dirty="0">
                <a:solidFill>
                  <a:srgbClr val="167981"/>
                </a:solidFill>
                <a:latin typeface="Calibri"/>
                <a:cs typeface="Calibri"/>
              </a:rPr>
              <a:t>What</a:t>
            </a:r>
            <a:r>
              <a:rPr sz="1000" b="1" spc="-15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167981"/>
                </a:solidFill>
                <a:latin typeface="Calibri"/>
                <a:cs typeface="Calibri"/>
              </a:rPr>
              <a:t>are</a:t>
            </a:r>
            <a:r>
              <a:rPr sz="1000" b="1" spc="-10" dirty="0">
                <a:solidFill>
                  <a:srgbClr val="167981"/>
                </a:solidFill>
                <a:latin typeface="Calibri"/>
                <a:cs typeface="Calibri"/>
              </a:rPr>
              <a:t> Medicaid</a:t>
            </a:r>
            <a:r>
              <a:rPr sz="1000" b="1" spc="-15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167981"/>
                </a:solidFill>
                <a:latin typeface="Calibri"/>
                <a:cs typeface="Calibri"/>
              </a:rPr>
              <a:t>supplemental</a:t>
            </a:r>
            <a:r>
              <a:rPr sz="1000" b="1" spc="-35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167981"/>
                </a:solidFill>
                <a:latin typeface="Calibri"/>
                <a:cs typeface="Calibri"/>
              </a:rPr>
              <a:t>payments?</a:t>
            </a:r>
            <a:endParaRPr sz="1000">
              <a:latin typeface="Calibri"/>
              <a:cs typeface="Calibri"/>
            </a:endParaRPr>
          </a:p>
          <a:p>
            <a:pPr marL="414655" marR="152400" lvl="1" indent="-173990">
              <a:lnSpc>
                <a:spcPct val="100000"/>
              </a:lnSpc>
              <a:spcBef>
                <a:spcPts val="145"/>
              </a:spcBef>
              <a:buClr>
                <a:srgbClr val="167981"/>
              </a:buClr>
              <a:buFont typeface="Arial"/>
              <a:buChar char="•"/>
              <a:tabLst>
                <a:tab pos="414655" algn="l"/>
                <a:tab pos="415290" algn="l"/>
              </a:tabLst>
            </a:pP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These</a:t>
            </a:r>
            <a:r>
              <a:rPr sz="10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are</a:t>
            </a:r>
            <a:r>
              <a:rPr sz="10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payments</a:t>
            </a:r>
            <a:r>
              <a:rPr sz="100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to</a:t>
            </a:r>
            <a:r>
              <a:rPr sz="1000" spc="-4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providers</a:t>
            </a:r>
            <a:r>
              <a:rPr sz="10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that</a:t>
            </a:r>
            <a:r>
              <a:rPr sz="100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are</a:t>
            </a:r>
            <a:r>
              <a:rPr sz="10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separate</a:t>
            </a:r>
            <a:r>
              <a:rPr sz="10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from</a:t>
            </a:r>
            <a:r>
              <a:rPr sz="10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and</a:t>
            </a:r>
            <a:r>
              <a:rPr sz="1000" spc="-4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in</a:t>
            </a:r>
            <a:r>
              <a:rPr sz="10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addition</a:t>
            </a:r>
            <a:r>
              <a:rPr sz="10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to</a:t>
            </a:r>
            <a:r>
              <a:rPr sz="1000" spc="-4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the</a:t>
            </a:r>
            <a:r>
              <a:rPr sz="100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reimbursements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(base</a:t>
            </a:r>
            <a:r>
              <a:rPr sz="1000" spc="-4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payments)</a:t>
            </a:r>
            <a:r>
              <a:rPr sz="100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for</a:t>
            </a:r>
            <a:r>
              <a:rPr sz="100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services</a:t>
            </a:r>
            <a:r>
              <a:rPr sz="100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provided</a:t>
            </a:r>
            <a:r>
              <a:rPr sz="10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to</a:t>
            </a:r>
            <a:r>
              <a:rPr sz="100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Medicaid</a:t>
            </a:r>
            <a:r>
              <a:rPr sz="100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enrollees.</a:t>
            </a:r>
            <a:endParaRPr sz="10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Clr>
                <a:srgbClr val="167981"/>
              </a:buClr>
              <a:buFont typeface="Arial"/>
              <a:buChar char="•"/>
            </a:pPr>
            <a:endParaRPr sz="1200">
              <a:latin typeface="Calibri"/>
              <a:cs typeface="Calibri"/>
            </a:endParaRPr>
          </a:p>
          <a:p>
            <a:pPr marL="414655" marR="5080" lvl="1" indent="-173990">
              <a:lnSpc>
                <a:spcPct val="99500"/>
              </a:lnSpc>
              <a:spcBef>
                <a:spcPts val="5"/>
              </a:spcBef>
              <a:buClr>
                <a:srgbClr val="167981"/>
              </a:buClr>
              <a:buFont typeface="Arial"/>
              <a:buChar char="•"/>
              <a:tabLst>
                <a:tab pos="414655" algn="l"/>
                <a:tab pos="415290" algn="l"/>
              </a:tabLst>
            </a:pP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Various</a:t>
            </a:r>
            <a:r>
              <a:rPr sz="10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Medicaid</a:t>
            </a:r>
            <a:r>
              <a:rPr sz="1000" spc="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providers</a:t>
            </a:r>
            <a:r>
              <a:rPr sz="100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receive</a:t>
            </a:r>
            <a:r>
              <a:rPr sz="1000" spc="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supplemental</a:t>
            </a:r>
            <a:r>
              <a:rPr sz="1000" spc="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payments,</a:t>
            </a:r>
            <a:r>
              <a:rPr sz="100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such</a:t>
            </a:r>
            <a:r>
              <a:rPr sz="10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as</a:t>
            </a:r>
            <a:r>
              <a:rPr sz="10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hospitals,</a:t>
            </a:r>
            <a:r>
              <a:rPr sz="100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physicians,</a:t>
            </a:r>
            <a:r>
              <a:rPr sz="100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nursing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facilities,</a:t>
            </a:r>
            <a:r>
              <a:rPr sz="10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ambulance</a:t>
            </a:r>
            <a:r>
              <a:rPr sz="100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providers,</a:t>
            </a:r>
            <a:r>
              <a:rPr sz="10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and</a:t>
            </a:r>
            <a:r>
              <a:rPr sz="10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mental</a:t>
            </a:r>
            <a:r>
              <a:rPr sz="10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health</a:t>
            </a:r>
            <a:r>
              <a:rPr sz="10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facilities,</a:t>
            </a:r>
            <a:r>
              <a:rPr sz="10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either</a:t>
            </a:r>
            <a:r>
              <a:rPr sz="10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in</a:t>
            </a:r>
            <a:r>
              <a:rPr sz="10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fee-for-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service</a:t>
            </a:r>
            <a:r>
              <a:rPr sz="10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(FFS)</a:t>
            </a:r>
            <a:r>
              <a:rPr sz="10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or</a:t>
            </a:r>
            <a:r>
              <a:rPr sz="1000" spc="-25" dirty="0">
                <a:solidFill>
                  <a:srgbClr val="333333"/>
                </a:solidFill>
                <a:latin typeface="Calibri"/>
                <a:cs typeface="Calibri"/>
              </a:rPr>
              <a:t> as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directed</a:t>
            </a:r>
            <a:r>
              <a:rPr sz="10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payment</a:t>
            </a:r>
            <a:r>
              <a:rPr sz="1000" spc="-4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programs</a:t>
            </a:r>
            <a:r>
              <a:rPr sz="10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(DPP)</a:t>
            </a:r>
            <a:r>
              <a:rPr sz="1000" spc="-4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in</a:t>
            </a:r>
            <a:r>
              <a:rPr sz="10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Medicaid</a:t>
            </a:r>
            <a:r>
              <a:rPr sz="100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managed</a:t>
            </a:r>
            <a:r>
              <a:rPr sz="10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20" dirty="0">
                <a:solidFill>
                  <a:srgbClr val="333333"/>
                </a:solidFill>
                <a:latin typeface="Calibri"/>
                <a:cs typeface="Calibri"/>
              </a:rPr>
              <a:t>care.</a:t>
            </a:r>
            <a:endParaRPr sz="10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Clr>
                <a:srgbClr val="167981"/>
              </a:buClr>
              <a:buFont typeface="Arial"/>
              <a:buChar char="•"/>
            </a:pPr>
            <a:endParaRPr sz="1200">
              <a:latin typeface="Calibri"/>
              <a:cs typeface="Calibri"/>
            </a:endParaRPr>
          </a:p>
          <a:p>
            <a:pPr marL="186055" indent="-173990">
              <a:lnSpc>
                <a:spcPct val="100000"/>
              </a:lnSpc>
              <a:buFont typeface="Wingdings"/>
              <a:buChar char=""/>
              <a:tabLst>
                <a:tab pos="186690" algn="l"/>
              </a:tabLst>
            </a:pPr>
            <a:r>
              <a:rPr sz="1000" b="1" spc="-10" dirty="0">
                <a:solidFill>
                  <a:srgbClr val="167981"/>
                </a:solidFill>
                <a:latin typeface="Calibri"/>
                <a:cs typeface="Calibri"/>
              </a:rPr>
              <a:t>Why</a:t>
            </a:r>
            <a:r>
              <a:rPr sz="1000" b="1" spc="-35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167981"/>
                </a:solidFill>
                <a:latin typeface="Calibri"/>
                <a:cs typeface="Calibri"/>
              </a:rPr>
              <a:t>are</a:t>
            </a:r>
            <a:r>
              <a:rPr sz="1000" b="1" spc="-25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167981"/>
                </a:solidFill>
                <a:latin typeface="Calibri"/>
                <a:cs typeface="Calibri"/>
              </a:rPr>
              <a:t>they</a:t>
            </a:r>
            <a:r>
              <a:rPr sz="1000" b="1" spc="-40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167981"/>
                </a:solidFill>
                <a:latin typeface="Calibri"/>
                <a:cs typeface="Calibri"/>
              </a:rPr>
              <a:t>needed?</a:t>
            </a:r>
            <a:endParaRPr sz="1000">
              <a:latin typeface="Calibri"/>
              <a:cs typeface="Calibri"/>
            </a:endParaRPr>
          </a:p>
          <a:p>
            <a:pPr marL="414655" lvl="1" indent="-174625">
              <a:lnSpc>
                <a:spcPct val="100000"/>
              </a:lnSpc>
              <a:spcBef>
                <a:spcPts val="155"/>
              </a:spcBef>
              <a:buClr>
                <a:srgbClr val="167981"/>
              </a:buClr>
              <a:buFont typeface="Arial"/>
              <a:buChar char="•"/>
              <a:tabLst>
                <a:tab pos="414655" algn="l"/>
                <a:tab pos="415290" algn="l"/>
              </a:tabLst>
            </a:pP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Most</a:t>
            </a:r>
            <a:r>
              <a:rPr sz="10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Medicaid</a:t>
            </a:r>
            <a:r>
              <a:rPr sz="100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rates</a:t>
            </a:r>
            <a:r>
              <a:rPr sz="10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are</a:t>
            </a:r>
            <a:r>
              <a:rPr sz="10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well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 below</a:t>
            </a:r>
            <a:r>
              <a:rPr sz="1000" spc="-4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cost,</a:t>
            </a:r>
            <a:r>
              <a:rPr sz="100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leaving</a:t>
            </a:r>
            <a:r>
              <a:rPr sz="10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providers</a:t>
            </a:r>
            <a:r>
              <a:rPr sz="10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at</a:t>
            </a:r>
            <a:r>
              <a:rPr sz="10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a</a:t>
            </a:r>
            <a:r>
              <a:rPr sz="1000" spc="-4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financial</a:t>
            </a:r>
            <a:r>
              <a:rPr sz="10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loss.</a:t>
            </a:r>
            <a:endParaRPr sz="10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lr>
                <a:srgbClr val="167981"/>
              </a:buClr>
              <a:buFont typeface="Arial"/>
              <a:buChar char="•"/>
            </a:pPr>
            <a:endParaRPr sz="1250">
              <a:latin typeface="Calibri"/>
              <a:cs typeface="Calibri"/>
            </a:endParaRPr>
          </a:p>
          <a:p>
            <a:pPr marL="414655" marR="172085" lvl="1" indent="-173990">
              <a:lnSpc>
                <a:spcPts val="1190"/>
              </a:lnSpc>
              <a:buClr>
                <a:srgbClr val="167981"/>
              </a:buClr>
              <a:buFont typeface="Arial"/>
              <a:buChar char="•"/>
              <a:tabLst>
                <a:tab pos="414655" algn="l"/>
                <a:tab pos="415290" algn="l"/>
              </a:tabLst>
            </a:pP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Through</a:t>
            </a:r>
            <a:r>
              <a:rPr sz="1000" spc="-4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supplemental</a:t>
            </a:r>
            <a:r>
              <a:rPr sz="1000" spc="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payments,</a:t>
            </a:r>
            <a:r>
              <a:rPr sz="10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states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have</a:t>
            </a:r>
            <a:r>
              <a:rPr sz="1000" spc="-4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the</a:t>
            </a:r>
            <a:r>
              <a:rPr sz="10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opportunity</a:t>
            </a:r>
            <a:r>
              <a:rPr sz="10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to</a:t>
            </a:r>
            <a:r>
              <a:rPr sz="1000" spc="-4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advance</a:t>
            </a:r>
            <a:r>
              <a:rPr sz="1000" spc="-4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quality</a:t>
            </a:r>
            <a:r>
              <a:rPr sz="10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and</a:t>
            </a:r>
            <a:r>
              <a:rPr sz="1000" spc="-4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access </a:t>
            </a:r>
            <a:r>
              <a:rPr sz="1000" spc="-25" dirty="0">
                <a:solidFill>
                  <a:srgbClr val="333333"/>
                </a:solidFill>
                <a:latin typeface="Calibri"/>
                <a:cs typeface="Calibri"/>
              </a:rPr>
              <a:t>in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Medicaid.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243320" y="8075168"/>
            <a:ext cx="60960" cy="109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50" b="0" dirty="0">
                <a:solidFill>
                  <a:srgbClr val="E26C08"/>
                </a:solidFill>
                <a:latin typeface="Calibri Light"/>
                <a:cs typeface="Calibri Light"/>
              </a:rPr>
              <a:t>6</a:t>
            </a:r>
            <a:endParaRPr sz="550">
              <a:latin typeface="Calibri Light"/>
              <a:cs typeface="Calibri Ligh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68300" y="8288528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242424"/>
                </a:solidFill>
                <a:latin typeface="Calibri"/>
                <a:cs typeface="Calibri"/>
              </a:rPr>
              <a:t>6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381000" y="4237990"/>
            <a:ext cx="6096000" cy="47625"/>
            <a:chOff x="381000" y="4237990"/>
            <a:chExt cx="6096000" cy="47625"/>
          </a:xfrm>
        </p:grpSpPr>
        <p:sp>
          <p:nvSpPr>
            <p:cNvPr id="19" name="object 19"/>
            <p:cNvSpPr/>
            <p:nvPr/>
          </p:nvSpPr>
          <p:spPr>
            <a:xfrm>
              <a:off x="1255394" y="4237990"/>
              <a:ext cx="850900" cy="47625"/>
            </a:xfrm>
            <a:custGeom>
              <a:avLst/>
              <a:gdLst/>
              <a:ahLst/>
              <a:cxnLst/>
              <a:rect l="l" t="t" r="r" b="b"/>
              <a:pathLst>
                <a:path w="850900" h="47625">
                  <a:moveTo>
                    <a:pt x="850900" y="0"/>
                  </a:moveTo>
                  <a:lnTo>
                    <a:pt x="0" y="0"/>
                  </a:lnTo>
                  <a:lnTo>
                    <a:pt x="0" y="47625"/>
                  </a:lnTo>
                  <a:lnTo>
                    <a:pt x="850900" y="47625"/>
                  </a:lnTo>
                  <a:lnTo>
                    <a:pt x="850900" y="0"/>
                  </a:lnTo>
                  <a:close/>
                </a:path>
              </a:pathLst>
            </a:custGeom>
            <a:solidFill>
              <a:srgbClr val="1679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128520" y="4237990"/>
              <a:ext cx="852169" cy="47625"/>
            </a:xfrm>
            <a:custGeom>
              <a:avLst/>
              <a:gdLst/>
              <a:ahLst/>
              <a:cxnLst/>
              <a:rect l="l" t="t" r="r" b="b"/>
              <a:pathLst>
                <a:path w="852169" h="47625">
                  <a:moveTo>
                    <a:pt x="852169" y="0"/>
                  </a:moveTo>
                  <a:lnTo>
                    <a:pt x="0" y="0"/>
                  </a:lnTo>
                  <a:lnTo>
                    <a:pt x="0" y="47625"/>
                  </a:lnTo>
                  <a:lnTo>
                    <a:pt x="852169" y="47625"/>
                  </a:lnTo>
                  <a:lnTo>
                    <a:pt x="852169" y="0"/>
                  </a:lnTo>
                  <a:close/>
                </a:path>
              </a:pathLst>
            </a:custGeom>
            <a:solidFill>
              <a:srgbClr val="5F5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003550" y="4237990"/>
              <a:ext cx="850900" cy="47625"/>
            </a:xfrm>
            <a:custGeom>
              <a:avLst/>
              <a:gdLst/>
              <a:ahLst/>
              <a:cxnLst/>
              <a:rect l="l" t="t" r="r" b="b"/>
              <a:pathLst>
                <a:path w="850900" h="47625">
                  <a:moveTo>
                    <a:pt x="850900" y="0"/>
                  </a:moveTo>
                  <a:lnTo>
                    <a:pt x="0" y="0"/>
                  </a:lnTo>
                  <a:lnTo>
                    <a:pt x="0" y="47625"/>
                  </a:lnTo>
                  <a:lnTo>
                    <a:pt x="850900" y="47625"/>
                  </a:lnTo>
                  <a:lnTo>
                    <a:pt x="850900" y="0"/>
                  </a:lnTo>
                  <a:close/>
                </a:path>
              </a:pathLst>
            </a:custGeom>
            <a:solidFill>
              <a:srgbClr val="E26C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876675" y="4237990"/>
              <a:ext cx="852169" cy="47625"/>
            </a:xfrm>
            <a:custGeom>
              <a:avLst/>
              <a:gdLst/>
              <a:ahLst/>
              <a:cxnLst/>
              <a:rect l="l" t="t" r="r" b="b"/>
              <a:pathLst>
                <a:path w="852170" h="47625">
                  <a:moveTo>
                    <a:pt x="852170" y="0"/>
                  </a:moveTo>
                  <a:lnTo>
                    <a:pt x="0" y="0"/>
                  </a:lnTo>
                  <a:lnTo>
                    <a:pt x="0" y="47625"/>
                  </a:lnTo>
                  <a:lnTo>
                    <a:pt x="852170" y="47625"/>
                  </a:lnTo>
                  <a:lnTo>
                    <a:pt x="852170" y="0"/>
                  </a:lnTo>
                  <a:close/>
                </a:path>
              </a:pathLst>
            </a:custGeom>
            <a:solidFill>
              <a:srgbClr val="1FAA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751704" y="4237990"/>
              <a:ext cx="850900" cy="47625"/>
            </a:xfrm>
            <a:custGeom>
              <a:avLst/>
              <a:gdLst/>
              <a:ahLst/>
              <a:cxnLst/>
              <a:rect l="l" t="t" r="r" b="b"/>
              <a:pathLst>
                <a:path w="850900" h="47625">
                  <a:moveTo>
                    <a:pt x="850900" y="0"/>
                  </a:moveTo>
                  <a:lnTo>
                    <a:pt x="0" y="0"/>
                  </a:lnTo>
                  <a:lnTo>
                    <a:pt x="0" y="47625"/>
                  </a:lnTo>
                  <a:lnTo>
                    <a:pt x="850900" y="47625"/>
                  </a:lnTo>
                  <a:lnTo>
                    <a:pt x="850900" y="0"/>
                  </a:lnTo>
                  <a:close/>
                </a:path>
              </a:pathLst>
            </a:custGeom>
            <a:solidFill>
              <a:srgbClr val="2C75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624829" y="4237990"/>
              <a:ext cx="852169" cy="47625"/>
            </a:xfrm>
            <a:custGeom>
              <a:avLst/>
              <a:gdLst/>
              <a:ahLst/>
              <a:cxnLst/>
              <a:rect l="l" t="t" r="r" b="b"/>
              <a:pathLst>
                <a:path w="852170" h="47625">
                  <a:moveTo>
                    <a:pt x="852170" y="0"/>
                  </a:moveTo>
                  <a:lnTo>
                    <a:pt x="0" y="0"/>
                  </a:lnTo>
                  <a:lnTo>
                    <a:pt x="0" y="47625"/>
                  </a:lnTo>
                  <a:lnTo>
                    <a:pt x="852170" y="47625"/>
                  </a:lnTo>
                  <a:lnTo>
                    <a:pt x="852170" y="0"/>
                  </a:lnTo>
                  <a:close/>
                </a:path>
              </a:pathLst>
            </a:custGeom>
            <a:solidFill>
              <a:srgbClr val="2D53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81000" y="4237990"/>
              <a:ext cx="852169" cy="47625"/>
            </a:xfrm>
            <a:custGeom>
              <a:avLst/>
              <a:gdLst/>
              <a:ahLst/>
              <a:cxnLst/>
              <a:rect l="l" t="t" r="r" b="b"/>
              <a:pathLst>
                <a:path w="852169" h="47625">
                  <a:moveTo>
                    <a:pt x="852169" y="0"/>
                  </a:moveTo>
                  <a:lnTo>
                    <a:pt x="0" y="0"/>
                  </a:lnTo>
                  <a:lnTo>
                    <a:pt x="0" y="47625"/>
                  </a:lnTo>
                  <a:lnTo>
                    <a:pt x="852169" y="47625"/>
                  </a:lnTo>
                  <a:lnTo>
                    <a:pt x="852169" y="0"/>
                  </a:lnTo>
                  <a:close/>
                </a:path>
              </a:pathLst>
            </a:custGeom>
            <a:solidFill>
              <a:srgbClr val="8AC0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87871" y="31495"/>
            <a:ext cx="675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libri"/>
                <a:cs typeface="Calibri"/>
              </a:rPr>
              <a:t>4/27/2023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9300" y="965707"/>
            <a:ext cx="2735580" cy="28784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5"/>
              </a:lnSpc>
              <a:spcBef>
                <a:spcPts val="100"/>
              </a:spcBef>
            </a:pPr>
            <a:r>
              <a:rPr sz="1200" b="1" dirty="0">
                <a:solidFill>
                  <a:srgbClr val="167981"/>
                </a:solidFill>
                <a:latin typeface="Calibri"/>
                <a:cs typeface="Calibri"/>
              </a:rPr>
              <a:t>MEDICAID</a:t>
            </a:r>
            <a:r>
              <a:rPr sz="1200" b="1" spc="-35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167981"/>
                </a:solidFill>
                <a:latin typeface="Calibri"/>
                <a:cs typeface="Calibri"/>
              </a:rPr>
              <a:t>FINANCING</a:t>
            </a:r>
            <a:endParaRPr sz="1200">
              <a:latin typeface="Calibri"/>
              <a:cs typeface="Calibri"/>
            </a:endParaRPr>
          </a:p>
          <a:p>
            <a:pPr marL="15240">
              <a:lnSpc>
                <a:spcPts val="1895"/>
              </a:lnSpc>
            </a:pPr>
            <a:r>
              <a:rPr sz="1600" b="0" spc="-10" dirty="0">
                <a:solidFill>
                  <a:srgbClr val="167981"/>
                </a:solidFill>
                <a:latin typeface="Calibri Light"/>
                <a:cs typeface="Calibri Light"/>
              </a:rPr>
              <a:t>BACKGROUND</a:t>
            </a:r>
            <a:endParaRPr sz="16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</a:pPr>
            <a:endParaRPr sz="1950">
              <a:latin typeface="Calibri Light"/>
              <a:cs typeface="Calibri Light"/>
            </a:endParaRPr>
          </a:p>
          <a:p>
            <a:pPr marL="226060" marR="485140" indent="-145415">
              <a:lnSpc>
                <a:spcPct val="100899"/>
              </a:lnSpc>
              <a:buClr>
                <a:srgbClr val="1E7980"/>
              </a:buClr>
              <a:buFont typeface="Wingdings"/>
              <a:buChar char=""/>
              <a:tabLst>
                <a:tab pos="226695" algn="l"/>
              </a:tabLst>
            </a:pPr>
            <a:r>
              <a:rPr sz="1100" spc="-10" dirty="0">
                <a:solidFill>
                  <a:srgbClr val="333333"/>
                </a:solidFill>
                <a:latin typeface="Calibri"/>
                <a:cs typeface="Calibri"/>
              </a:rPr>
              <a:t>Georgia’s</a:t>
            </a:r>
            <a:r>
              <a:rPr sz="11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333333"/>
                </a:solidFill>
                <a:latin typeface="Calibri"/>
                <a:cs typeface="Calibri"/>
              </a:rPr>
              <a:t>federal</a:t>
            </a:r>
            <a:r>
              <a:rPr sz="110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333333"/>
                </a:solidFill>
                <a:latin typeface="Calibri"/>
                <a:cs typeface="Calibri"/>
              </a:rPr>
              <a:t>medical</a:t>
            </a:r>
            <a:r>
              <a:rPr sz="11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333333"/>
                </a:solidFill>
                <a:latin typeface="Calibri"/>
                <a:cs typeface="Calibri"/>
              </a:rPr>
              <a:t>assistance </a:t>
            </a:r>
            <a:r>
              <a:rPr sz="1100" spc="-20" dirty="0">
                <a:solidFill>
                  <a:srgbClr val="333333"/>
                </a:solidFill>
                <a:latin typeface="Calibri"/>
                <a:cs typeface="Calibri"/>
              </a:rPr>
              <a:t>percentage</a:t>
            </a:r>
            <a:r>
              <a:rPr sz="1100" spc="4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333333"/>
                </a:solidFill>
                <a:latin typeface="Calibri"/>
                <a:cs typeface="Calibri"/>
              </a:rPr>
              <a:t>(FMAP)</a:t>
            </a:r>
            <a:endParaRPr sz="1100">
              <a:latin typeface="Calibri"/>
              <a:cs typeface="Calibri"/>
            </a:endParaRPr>
          </a:p>
          <a:p>
            <a:pPr marL="454659" marR="5080" lvl="1" indent="-143510">
              <a:lnSpc>
                <a:spcPct val="100000"/>
              </a:lnSpc>
              <a:spcBef>
                <a:spcPts val="380"/>
              </a:spcBef>
              <a:buClr>
                <a:srgbClr val="1E7980"/>
              </a:buClr>
              <a:buFont typeface="Arial"/>
              <a:buChar char="•"/>
              <a:tabLst>
                <a:tab pos="455295" algn="l"/>
              </a:tabLst>
            </a:pPr>
            <a:r>
              <a:rPr sz="900" i="1" spc="-10" dirty="0">
                <a:solidFill>
                  <a:srgbClr val="1FAAB4"/>
                </a:solidFill>
                <a:latin typeface="Calibri"/>
                <a:cs typeface="Calibri"/>
              </a:rPr>
              <a:t>Medicaid</a:t>
            </a:r>
            <a:r>
              <a:rPr sz="900" i="1" spc="-20" dirty="0">
                <a:solidFill>
                  <a:srgbClr val="1FAAB4"/>
                </a:solidFill>
                <a:latin typeface="Calibri"/>
                <a:cs typeface="Calibri"/>
              </a:rPr>
              <a:t> </a:t>
            </a:r>
            <a:r>
              <a:rPr sz="900" i="1" spc="-10" dirty="0">
                <a:solidFill>
                  <a:srgbClr val="1FAAB4"/>
                </a:solidFill>
                <a:latin typeface="Calibri"/>
                <a:cs typeface="Calibri"/>
              </a:rPr>
              <a:t>FMAP percentage</a:t>
            </a:r>
            <a:r>
              <a:rPr sz="900" i="1" spc="-35" dirty="0">
                <a:solidFill>
                  <a:srgbClr val="1FAAB4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1FAAB4"/>
                </a:solidFill>
                <a:latin typeface="Calibri"/>
                <a:cs typeface="Calibri"/>
              </a:rPr>
              <a:t>is</a:t>
            </a:r>
            <a:r>
              <a:rPr sz="900" i="1" spc="-10" dirty="0">
                <a:solidFill>
                  <a:srgbClr val="1FAAB4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1FAAB4"/>
                </a:solidFill>
                <a:latin typeface="Calibri"/>
                <a:cs typeface="Calibri"/>
              </a:rPr>
              <a:t>~66%,</a:t>
            </a:r>
            <a:r>
              <a:rPr sz="900" i="1" spc="-10" dirty="0">
                <a:solidFill>
                  <a:srgbClr val="1FAAB4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1FAAB4"/>
                </a:solidFill>
                <a:latin typeface="Calibri"/>
                <a:cs typeface="Calibri"/>
              </a:rPr>
              <a:t>not</a:t>
            </a:r>
            <a:r>
              <a:rPr sz="900" i="1" spc="-10" dirty="0">
                <a:solidFill>
                  <a:srgbClr val="1FAAB4"/>
                </a:solidFill>
                <a:latin typeface="Calibri"/>
                <a:cs typeface="Calibri"/>
              </a:rPr>
              <a:t> counting</a:t>
            </a:r>
            <a:r>
              <a:rPr sz="900" i="1" dirty="0">
                <a:solidFill>
                  <a:srgbClr val="1FAAB4"/>
                </a:solidFill>
                <a:latin typeface="Calibri"/>
                <a:cs typeface="Calibri"/>
              </a:rPr>
              <a:t> the</a:t>
            </a:r>
            <a:r>
              <a:rPr sz="900" i="1" spc="-10" dirty="0">
                <a:solidFill>
                  <a:srgbClr val="1FAAB4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1FAAB4"/>
                </a:solidFill>
                <a:latin typeface="Calibri"/>
                <a:cs typeface="Calibri"/>
              </a:rPr>
              <a:t>PHE</a:t>
            </a:r>
            <a:r>
              <a:rPr sz="900" i="1" spc="-15" dirty="0">
                <a:solidFill>
                  <a:srgbClr val="1FAAB4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1FAAB4"/>
                </a:solidFill>
                <a:latin typeface="Calibri"/>
                <a:cs typeface="Calibri"/>
              </a:rPr>
              <a:t>enhanced</a:t>
            </a:r>
            <a:r>
              <a:rPr sz="900" i="1" spc="-5" dirty="0">
                <a:solidFill>
                  <a:srgbClr val="1FAAB4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1FAAB4"/>
                </a:solidFill>
                <a:latin typeface="Calibri"/>
                <a:cs typeface="Calibri"/>
              </a:rPr>
              <a:t>FMAP</a:t>
            </a:r>
            <a:r>
              <a:rPr sz="900" i="1" spc="-5" dirty="0">
                <a:solidFill>
                  <a:srgbClr val="1FAAB4"/>
                </a:solidFill>
                <a:latin typeface="Calibri"/>
                <a:cs typeface="Calibri"/>
              </a:rPr>
              <a:t> </a:t>
            </a:r>
            <a:r>
              <a:rPr sz="900" i="1" spc="-10" dirty="0">
                <a:solidFill>
                  <a:srgbClr val="1FAAB4"/>
                </a:solidFill>
                <a:latin typeface="Calibri"/>
                <a:cs typeface="Calibri"/>
              </a:rPr>
              <a:t>(6.2%)</a:t>
            </a:r>
            <a:endParaRPr sz="9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lr>
                <a:srgbClr val="1E7980"/>
              </a:buClr>
              <a:buFont typeface="Arial"/>
              <a:buChar char="•"/>
            </a:pPr>
            <a:endParaRPr sz="950">
              <a:latin typeface="Calibri"/>
              <a:cs typeface="Calibri"/>
            </a:endParaRPr>
          </a:p>
          <a:p>
            <a:pPr marL="226060" marR="452755" indent="-143510">
              <a:lnSpc>
                <a:spcPct val="100000"/>
              </a:lnSpc>
              <a:buClr>
                <a:srgbClr val="1E7980"/>
              </a:buClr>
              <a:buFont typeface="Wingdings"/>
              <a:buChar char=""/>
              <a:tabLst>
                <a:tab pos="226695" algn="l"/>
              </a:tabLst>
            </a:pPr>
            <a:r>
              <a:rPr sz="1100" spc="-10" dirty="0">
                <a:solidFill>
                  <a:srgbClr val="333333"/>
                </a:solidFill>
                <a:latin typeface="Calibri"/>
                <a:cs typeface="Calibri"/>
              </a:rPr>
              <a:t>Provider</a:t>
            </a:r>
            <a:r>
              <a:rPr sz="110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333333"/>
                </a:solidFill>
                <a:latin typeface="Calibri"/>
                <a:cs typeface="Calibri"/>
              </a:rPr>
              <a:t>Payment</a:t>
            </a:r>
            <a:r>
              <a:rPr sz="11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333333"/>
                </a:solidFill>
                <a:latin typeface="Calibri"/>
                <a:cs typeface="Calibri"/>
              </a:rPr>
              <a:t>Limits</a:t>
            </a:r>
            <a:r>
              <a:rPr sz="110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333333"/>
                </a:solidFill>
                <a:latin typeface="Calibri"/>
                <a:cs typeface="Calibri"/>
              </a:rPr>
              <a:t>in</a:t>
            </a:r>
            <a:r>
              <a:rPr sz="110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333333"/>
                </a:solidFill>
                <a:latin typeface="Calibri"/>
                <a:cs typeface="Calibri"/>
              </a:rPr>
              <a:t>Medicaid </a:t>
            </a:r>
            <a:r>
              <a:rPr sz="1100" dirty="0">
                <a:solidFill>
                  <a:srgbClr val="333333"/>
                </a:solidFill>
                <a:latin typeface="Calibri"/>
                <a:cs typeface="Calibri"/>
              </a:rPr>
              <a:t>(Hospitals,</a:t>
            </a:r>
            <a:r>
              <a:rPr sz="11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33333"/>
                </a:solidFill>
                <a:latin typeface="Calibri"/>
                <a:cs typeface="Calibri"/>
              </a:rPr>
              <a:t>Physicians,</a:t>
            </a:r>
            <a:r>
              <a:rPr sz="11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33333"/>
                </a:solidFill>
                <a:latin typeface="Calibri"/>
                <a:cs typeface="Calibri"/>
              </a:rPr>
              <a:t>and</a:t>
            </a:r>
            <a:r>
              <a:rPr sz="11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333333"/>
                </a:solidFill>
                <a:latin typeface="Calibri"/>
                <a:cs typeface="Calibri"/>
              </a:rPr>
              <a:t>SNFs)</a:t>
            </a:r>
            <a:endParaRPr sz="1100">
              <a:latin typeface="Calibri"/>
              <a:cs typeface="Calibri"/>
            </a:endParaRPr>
          </a:p>
          <a:p>
            <a:pPr marL="226060" indent="-145415">
              <a:lnSpc>
                <a:spcPct val="100000"/>
              </a:lnSpc>
              <a:spcBef>
                <a:spcPts val="890"/>
              </a:spcBef>
              <a:buClr>
                <a:srgbClr val="1E7980"/>
              </a:buClr>
              <a:buFont typeface="Wingdings"/>
              <a:buChar char=""/>
              <a:tabLst>
                <a:tab pos="226695" algn="l"/>
              </a:tabLst>
            </a:pPr>
            <a:r>
              <a:rPr sz="1100" spc="-10" dirty="0">
                <a:solidFill>
                  <a:srgbClr val="333333"/>
                </a:solidFill>
                <a:latin typeface="Calibri"/>
                <a:cs typeface="Calibri"/>
              </a:rPr>
              <a:t>Sources</a:t>
            </a:r>
            <a:r>
              <a:rPr sz="1100" spc="-5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33333"/>
                </a:solidFill>
                <a:latin typeface="Calibri"/>
                <a:cs typeface="Calibri"/>
              </a:rPr>
              <a:t>of</a:t>
            </a:r>
            <a:r>
              <a:rPr sz="1100" spc="-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33333"/>
                </a:solidFill>
                <a:latin typeface="Calibri"/>
                <a:cs typeface="Calibri"/>
              </a:rPr>
              <a:t>State</a:t>
            </a:r>
            <a:r>
              <a:rPr sz="1100" spc="-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100" spc="-20" dirty="0">
                <a:solidFill>
                  <a:srgbClr val="333333"/>
                </a:solidFill>
                <a:latin typeface="Calibri"/>
                <a:cs typeface="Calibri"/>
              </a:rPr>
              <a:t>Share</a:t>
            </a:r>
            <a:endParaRPr sz="1100">
              <a:latin typeface="Calibri"/>
              <a:cs typeface="Calibri"/>
            </a:endParaRPr>
          </a:p>
          <a:p>
            <a:pPr marL="454659" lvl="1" indent="-145415">
              <a:lnSpc>
                <a:spcPct val="100000"/>
              </a:lnSpc>
              <a:spcBef>
                <a:spcPts val="430"/>
              </a:spcBef>
              <a:buClr>
                <a:srgbClr val="1E7980"/>
              </a:buClr>
              <a:buFont typeface="Arial"/>
              <a:buChar char="•"/>
              <a:tabLst>
                <a:tab pos="455295" algn="l"/>
              </a:tabLst>
            </a:pPr>
            <a:r>
              <a:rPr sz="900" i="1" dirty="0">
                <a:solidFill>
                  <a:srgbClr val="1FAAB4"/>
                </a:solidFill>
                <a:latin typeface="Calibri"/>
                <a:cs typeface="Calibri"/>
              </a:rPr>
              <a:t>State</a:t>
            </a:r>
            <a:r>
              <a:rPr sz="900" i="1" spc="-35" dirty="0">
                <a:solidFill>
                  <a:srgbClr val="1FAAB4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1FAAB4"/>
                </a:solidFill>
                <a:latin typeface="Calibri"/>
                <a:cs typeface="Calibri"/>
              </a:rPr>
              <a:t>General</a:t>
            </a:r>
            <a:r>
              <a:rPr sz="900" i="1" spc="-40" dirty="0">
                <a:solidFill>
                  <a:srgbClr val="1FAAB4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1FAAB4"/>
                </a:solidFill>
                <a:latin typeface="Calibri"/>
                <a:cs typeface="Calibri"/>
              </a:rPr>
              <a:t>Revenue</a:t>
            </a:r>
            <a:r>
              <a:rPr sz="900" i="1" spc="-40" dirty="0">
                <a:solidFill>
                  <a:srgbClr val="1FAAB4"/>
                </a:solidFill>
                <a:latin typeface="Calibri"/>
                <a:cs typeface="Calibri"/>
              </a:rPr>
              <a:t> </a:t>
            </a:r>
            <a:r>
              <a:rPr sz="900" i="1" spc="-10" dirty="0">
                <a:solidFill>
                  <a:srgbClr val="1FAAB4"/>
                </a:solidFill>
                <a:latin typeface="Calibri"/>
                <a:cs typeface="Calibri"/>
              </a:rPr>
              <a:t>Funding</a:t>
            </a:r>
            <a:endParaRPr sz="900">
              <a:latin typeface="Calibri"/>
              <a:cs typeface="Calibri"/>
            </a:endParaRPr>
          </a:p>
          <a:p>
            <a:pPr marL="454659" lvl="1" indent="-146050">
              <a:lnSpc>
                <a:spcPct val="100000"/>
              </a:lnSpc>
              <a:spcBef>
                <a:spcPts val="395"/>
              </a:spcBef>
              <a:buClr>
                <a:srgbClr val="1E7980"/>
              </a:buClr>
              <a:buFont typeface="Arial"/>
              <a:buChar char="•"/>
              <a:tabLst>
                <a:tab pos="455295" algn="l"/>
              </a:tabLst>
            </a:pPr>
            <a:r>
              <a:rPr sz="900" i="1" dirty="0">
                <a:solidFill>
                  <a:srgbClr val="1FAAB4"/>
                </a:solidFill>
                <a:latin typeface="Calibri"/>
                <a:cs typeface="Calibri"/>
              </a:rPr>
              <a:t>State</a:t>
            </a:r>
            <a:r>
              <a:rPr sz="900" i="1" spc="-20" dirty="0">
                <a:solidFill>
                  <a:srgbClr val="1FAAB4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1FAAB4"/>
                </a:solidFill>
                <a:latin typeface="Calibri"/>
                <a:cs typeface="Calibri"/>
              </a:rPr>
              <a:t>or</a:t>
            </a:r>
            <a:r>
              <a:rPr sz="900" i="1" spc="-30" dirty="0">
                <a:solidFill>
                  <a:srgbClr val="1FAAB4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1FAAB4"/>
                </a:solidFill>
                <a:latin typeface="Calibri"/>
                <a:cs typeface="Calibri"/>
              </a:rPr>
              <a:t>Local</a:t>
            </a:r>
            <a:r>
              <a:rPr sz="900" i="1" spc="-20" dirty="0">
                <a:solidFill>
                  <a:srgbClr val="1FAAB4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1FAAB4"/>
                </a:solidFill>
                <a:latin typeface="Calibri"/>
                <a:cs typeface="Calibri"/>
              </a:rPr>
              <a:t>Hospital</a:t>
            </a:r>
            <a:r>
              <a:rPr sz="900" i="1" spc="-25" dirty="0">
                <a:solidFill>
                  <a:srgbClr val="1FAAB4"/>
                </a:solidFill>
                <a:latin typeface="Calibri"/>
                <a:cs typeface="Calibri"/>
              </a:rPr>
              <a:t> </a:t>
            </a:r>
            <a:r>
              <a:rPr sz="900" i="1" spc="-10" dirty="0">
                <a:solidFill>
                  <a:srgbClr val="1FAAB4"/>
                </a:solidFill>
                <a:latin typeface="Calibri"/>
                <a:cs typeface="Calibri"/>
              </a:rPr>
              <a:t>Provider</a:t>
            </a:r>
            <a:r>
              <a:rPr sz="900" i="1" spc="-25" dirty="0">
                <a:solidFill>
                  <a:srgbClr val="1FAAB4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1FAAB4"/>
                </a:solidFill>
                <a:latin typeface="Calibri"/>
                <a:cs typeface="Calibri"/>
              </a:rPr>
              <a:t>Fees</a:t>
            </a:r>
            <a:r>
              <a:rPr sz="900" i="1" spc="-5" dirty="0">
                <a:solidFill>
                  <a:srgbClr val="1FAAB4"/>
                </a:solidFill>
                <a:latin typeface="Calibri"/>
                <a:cs typeface="Calibri"/>
              </a:rPr>
              <a:t> </a:t>
            </a:r>
            <a:r>
              <a:rPr sz="900" i="1" spc="-10" dirty="0">
                <a:solidFill>
                  <a:srgbClr val="1FAAB4"/>
                </a:solidFill>
                <a:latin typeface="Calibri"/>
                <a:cs typeface="Calibri"/>
              </a:rPr>
              <a:t>(taxes)</a:t>
            </a:r>
            <a:endParaRPr sz="900">
              <a:latin typeface="Calibri"/>
              <a:cs typeface="Calibri"/>
            </a:endParaRPr>
          </a:p>
          <a:p>
            <a:pPr marL="454659" marR="452120" lvl="1" indent="-143510">
              <a:lnSpc>
                <a:spcPct val="100000"/>
              </a:lnSpc>
              <a:spcBef>
                <a:spcPts val="395"/>
              </a:spcBef>
              <a:buClr>
                <a:srgbClr val="1E7980"/>
              </a:buClr>
              <a:buFont typeface="Arial"/>
              <a:buChar char="•"/>
              <a:tabLst>
                <a:tab pos="455295" algn="l"/>
              </a:tabLst>
            </a:pPr>
            <a:r>
              <a:rPr sz="900" i="1" spc="-20" dirty="0">
                <a:solidFill>
                  <a:srgbClr val="1FAAB4"/>
                </a:solidFill>
                <a:latin typeface="Calibri"/>
                <a:cs typeface="Calibri"/>
              </a:rPr>
              <a:t>Intergovernmental</a:t>
            </a:r>
            <a:r>
              <a:rPr sz="900" i="1" spc="10" dirty="0">
                <a:solidFill>
                  <a:srgbClr val="1FAAB4"/>
                </a:solidFill>
                <a:latin typeface="Calibri"/>
                <a:cs typeface="Calibri"/>
              </a:rPr>
              <a:t> </a:t>
            </a:r>
            <a:r>
              <a:rPr sz="900" i="1" spc="-10" dirty="0">
                <a:solidFill>
                  <a:srgbClr val="1FAAB4"/>
                </a:solidFill>
                <a:latin typeface="Calibri"/>
                <a:cs typeface="Calibri"/>
              </a:rPr>
              <a:t>Transfers</a:t>
            </a:r>
            <a:r>
              <a:rPr sz="900" i="1" spc="15" dirty="0">
                <a:solidFill>
                  <a:srgbClr val="1FAAB4"/>
                </a:solidFill>
                <a:latin typeface="Calibri"/>
                <a:cs typeface="Calibri"/>
              </a:rPr>
              <a:t> </a:t>
            </a:r>
            <a:r>
              <a:rPr sz="900" i="1" spc="-10" dirty="0">
                <a:solidFill>
                  <a:srgbClr val="1FAAB4"/>
                </a:solidFill>
                <a:latin typeface="Calibri"/>
                <a:cs typeface="Calibri"/>
              </a:rPr>
              <a:t>(IGTs)</a:t>
            </a:r>
            <a:r>
              <a:rPr sz="900" i="1" spc="25" dirty="0">
                <a:solidFill>
                  <a:srgbClr val="1FAAB4"/>
                </a:solidFill>
                <a:latin typeface="Calibri"/>
                <a:cs typeface="Calibri"/>
              </a:rPr>
              <a:t> </a:t>
            </a:r>
            <a:r>
              <a:rPr sz="900" i="1" spc="-20" dirty="0">
                <a:solidFill>
                  <a:srgbClr val="1FAAB4"/>
                </a:solidFill>
                <a:latin typeface="Calibri"/>
                <a:cs typeface="Calibri"/>
              </a:rPr>
              <a:t>from</a:t>
            </a:r>
            <a:r>
              <a:rPr sz="900" i="1" dirty="0">
                <a:solidFill>
                  <a:srgbClr val="1FAAB4"/>
                </a:solidFill>
                <a:latin typeface="Calibri"/>
                <a:cs typeface="Calibri"/>
              </a:rPr>
              <a:t> governmental</a:t>
            </a:r>
            <a:r>
              <a:rPr sz="900" i="1" spc="-45" dirty="0">
                <a:solidFill>
                  <a:srgbClr val="1FAAB4"/>
                </a:solidFill>
                <a:latin typeface="Calibri"/>
                <a:cs typeface="Calibri"/>
              </a:rPr>
              <a:t> </a:t>
            </a:r>
            <a:r>
              <a:rPr sz="900" i="1" spc="-10" dirty="0">
                <a:solidFill>
                  <a:srgbClr val="1FAAB4"/>
                </a:solidFill>
                <a:latin typeface="Calibri"/>
                <a:cs typeface="Calibri"/>
              </a:rPr>
              <a:t>partners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43320" y="4099052"/>
            <a:ext cx="60960" cy="109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50" b="0" dirty="0">
                <a:solidFill>
                  <a:srgbClr val="E26C08"/>
                </a:solidFill>
                <a:latin typeface="Calibri Light"/>
                <a:cs typeface="Calibri Light"/>
              </a:rPr>
              <a:t>7</a:t>
            </a:r>
            <a:endParaRPr sz="550"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8300" y="4310888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242424"/>
                </a:solidFill>
                <a:latin typeface="Calibri"/>
                <a:cs typeface="Calibri"/>
              </a:rPr>
              <a:t>7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49300" y="4952491"/>
            <a:ext cx="5078730" cy="3112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380"/>
              </a:lnSpc>
              <a:spcBef>
                <a:spcPts val="100"/>
              </a:spcBef>
            </a:pPr>
            <a:r>
              <a:rPr sz="1200" b="1" dirty="0">
                <a:solidFill>
                  <a:srgbClr val="167981"/>
                </a:solidFill>
                <a:latin typeface="Calibri"/>
                <a:cs typeface="Calibri"/>
              </a:rPr>
              <a:t>MEDICAID</a:t>
            </a:r>
            <a:r>
              <a:rPr sz="1200" b="1" spc="-35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167981"/>
                </a:solidFill>
                <a:latin typeface="Calibri"/>
                <a:cs typeface="Calibri"/>
              </a:rPr>
              <a:t>FINANCING</a:t>
            </a:r>
            <a:endParaRPr sz="1200">
              <a:latin typeface="Calibri"/>
              <a:cs typeface="Calibri"/>
            </a:endParaRPr>
          </a:p>
          <a:p>
            <a:pPr marL="15240">
              <a:lnSpc>
                <a:spcPts val="1860"/>
              </a:lnSpc>
            </a:pPr>
            <a:r>
              <a:rPr sz="1600" b="0" spc="-20" dirty="0">
                <a:solidFill>
                  <a:srgbClr val="167981"/>
                </a:solidFill>
                <a:latin typeface="Calibri Light"/>
                <a:cs typeface="Calibri Light"/>
              </a:rPr>
              <a:t>MEDICAID</a:t>
            </a:r>
            <a:r>
              <a:rPr sz="1600" b="0" spc="-5" dirty="0">
                <a:solidFill>
                  <a:srgbClr val="167981"/>
                </a:solidFill>
                <a:latin typeface="Calibri Light"/>
                <a:cs typeface="Calibri Light"/>
              </a:rPr>
              <a:t> </a:t>
            </a:r>
            <a:r>
              <a:rPr sz="1600" b="0" spc="-25" dirty="0">
                <a:solidFill>
                  <a:srgbClr val="167981"/>
                </a:solidFill>
                <a:latin typeface="Calibri Light"/>
                <a:cs typeface="Calibri Light"/>
              </a:rPr>
              <a:t>SUPPLEMENTAL</a:t>
            </a:r>
            <a:r>
              <a:rPr sz="1600" b="0" spc="-20" dirty="0">
                <a:solidFill>
                  <a:srgbClr val="167981"/>
                </a:solidFill>
                <a:latin typeface="Calibri Light"/>
                <a:cs typeface="Calibri Light"/>
              </a:rPr>
              <a:t> </a:t>
            </a:r>
            <a:r>
              <a:rPr sz="1600" b="0" spc="-10" dirty="0">
                <a:solidFill>
                  <a:srgbClr val="167981"/>
                </a:solidFill>
                <a:latin typeface="Calibri Light"/>
                <a:cs typeface="Calibri Light"/>
              </a:rPr>
              <a:t>PAYMENTS</a:t>
            </a:r>
            <a:endParaRPr sz="1600">
              <a:latin typeface="Calibri Light"/>
              <a:cs typeface="Calibri Light"/>
            </a:endParaRPr>
          </a:p>
          <a:p>
            <a:pPr marL="207645">
              <a:lnSpc>
                <a:spcPct val="100000"/>
              </a:lnSpc>
              <a:spcBef>
                <a:spcPts val="125"/>
              </a:spcBef>
            </a:pPr>
            <a:r>
              <a:rPr sz="1200" b="1" spc="-10" dirty="0">
                <a:solidFill>
                  <a:srgbClr val="167981"/>
                </a:solidFill>
                <a:latin typeface="Calibri"/>
                <a:cs typeface="Calibri"/>
              </a:rPr>
              <a:t>DISPROPORTIONAL</a:t>
            </a:r>
            <a:r>
              <a:rPr sz="1200" b="1" spc="-25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167981"/>
                </a:solidFill>
                <a:latin typeface="Calibri"/>
                <a:cs typeface="Calibri"/>
              </a:rPr>
              <a:t>SHARE</a:t>
            </a:r>
            <a:r>
              <a:rPr sz="1200" b="1" spc="5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167981"/>
                </a:solidFill>
                <a:latin typeface="Calibri"/>
                <a:cs typeface="Calibri"/>
              </a:rPr>
              <a:t>HOSPITAL</a:t>
            </a:r>
            <a:r>
              <a:rPr sz="1200" b="1" spc="-20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167981"/>
                </a:solidFill>
                <a:latin typeface="Calibri"/>
                <a:cs typeface="Calibri"/>
              </a:rPr>
              <a:t>(DSH)</a:t>
            </a:r>
            <a:r>
              <a:rPr sz="1200" b="1" spc="20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167981"/>
                </a:solidFill>
                <a:latin typeface="Calibri"/>
                <a:cs typeface="Calibri"/>
              </a:rPr>
              <a:t>PAYMENTS</a:t>
            </a:r>
            <a:endParaRPr sz="1200">
              <a:latin typeface="Calibri"/>
              <a:cs typeface="Calibri"/>
            </a:endParaRPr>
          </a:p>
          <a:p>
            <a:pPr marL="207645">
              <a:lnSpc>
                <a:spcPct val="100000"/>
              </a:lnSpc>
              <a:spcBef>
                <a:spcPts val="15"/>
              </a:spcBef>
            </a:pPr>
            <a:r>
              <a:rPr sz="800" dirty="0">
                <a:solidFill>
                  <a:srgbClr val="167981"/>
                </a:solidFill>
                <a:latin typeface="Calibri"/>
                <a:cs typeface="Calibri"/>
              </a:rPr>
              <a:t>(82</a:t>
            </a:r>
            <a:r>
              <a:rPr sz="800" spc="-25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167981"/>
                </a:solidFill>
                <a:latin typeface="Calibri"/>
                <a:cs typeface="Calibri"/>
              </a:rPr>
              <a:t>Fed.</a:t>
            </a:r>
            <a:r>
              <a:rPr sz="800" spc="-25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167981"/>
                </a:solidFill>
                <a:latin typeface="Calibri"/>
                <a:cs typeface="Calibri"/>
              </a:rPr>
              <a:t>Reg.</a:t>
            </a:r>
            <a:r>
              <a:rPr sz="800" spc="-25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167981"/>
                </a:solidFill>
                <a:latin typeface="Calibri"/>
                <a:cs typeface="Calibri"/>
              </a:rPr>
              <a:t>16114</a:t>
            </a:r>
            <a:r>
              <a:rPr sz="800" spc="-40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167981"/>
                </a:solidFill>
                <a:latin typeface="Calibri"/>
                <a:cs typeface="Calibri"/>
              </a:rPr>
              <a:t>and</a:t>
            </a:r>
            <a:r>
              <a:rPr sz="800" spc="-25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167981"/>
                </a:solidFill>
                <a:latin typeface="Calibri"/>
                <a:cs typeface="Calibri"/>
              </a:rPr>
              <a:t>codified</a:t>
            </a:r>
            <a:r>
              <a:rPr sz="800" spc="-15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167981"/>
                </a:solidFill>
                <a:latin typeface="Calibri"/>
                <a:cs typeface="Calibri"/>
              </a:rPr>
              <a:t>at</a:t>
            </a:r>
            <a:r>
              <a:rPr sz="800" spc="-35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167981"/>
                </a:solidFill>
                <a:latin typeface="Calibri"/>
                <a:cs typeface="Calibri"/>
              </a:rPr>
              <a:t>42</a:t>
            </a:r>
            <a:r>
              <a:rPr sz="800" spc="-25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167981"/>
                </a:solidFill>
                <a:latin typeface="Calibri"/>
                <a:cs typeface="Calibri"/>
              </a:rPr>
              <a:t>C.F.R.</a:t>
            </a:r>
            <a:r>
              <a:rPr sz="800" spc="-40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167981"/>
                </a:solidFill>
                <a:latin typeface="Calibri"/>
                <a:cs typeface="Calibri"/>
              </a:rPr>
              <a:t>§</a:t>
            </a:r>
            <a:r>
              <a:rPr sz="800" spc="-25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167981"/>
                </a:solidFill>
                <a:latin typeface="Calibri"/>
                <a:cs typeface="Calibri"/>
              </a:rPr>
              <a:t>447.299(c)(10))</a:t>
            </a: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Calibri"/>
              <a:cs typeface="Calibri"/>
            </a:endParaRPr>
          </a:p>
          <a:p>
            <a:pPr marL="380365" marR="5080" indent="-173355">
              <a:lnSpc>
                <a:spcPct val="100899"/>
              </a:lnSpc>
              <a:buClr>
                <a:srgbClr val="167981"/>
              </a:buClr>
              <a:buFont typeface="Wingdings"/>
              <a:buChar char=""/>
              <a:tabLst>
                <a:tab pos="380365" algn="l"/>
              </a:tabLst>
            </a:pPr>
            <a:r>
              <a:rPr sz="1100" spc="-10" dirty="0">
                <a:solidFill>
                  <a:srgbClr val="333333"/>
                </a:solidFill>
                <a:latin typeface="Calibri"/>
                <a:cs typeface="Calibri"/>
              </a:rPr>
              <a:t>Intended</a:t>
            </a:r>
            <a:r>
              <a:rPr sz="11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33333"/>
                </a:solidFill>
                <a:latin typeface="Calibri"/>
                <a:cs typeface="Calibri"/>
              </a:rPr>
              <a:t>to</a:t>
            </a:r>
            <a:r>
              <a:rPr sz="11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33333"/>
                </a:solidFill>
                <a:latin typeface="Calibri"/>
                <a:cs typeface="Calibri"/>
              </a:rPr>
              <a:t>offset </a:t>
            </a:r>
            <a:r>
              <a:rPr sz="1100" spc="-10" dirty="0">
                <a:solidFill>
                  <a:srgbClr val="333333"/>
                </a:solidFill>
                <a:latin typeface="Calibri"/>
                <a:cs typeface="Calibri"/>
              </a:rPr>
              <a:t>hospitals’</a:t>
            </a:r>
            <a:r>
              <a:rPr sz="1100" spc="-4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333333"/>
                </a:solidFill>
                <a:latin typeface="Calibri"/>
                <a:cs typeface="Calibri"/>
              </a:rPr>
              <a:t>uncompensated</a:t>
            </a:r>
            <a:r>
              <a:rPr sz="11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333333"/>
                </a:solidFill>
                <a:latin typeface="Calibri"/>
                <a:cs typeface="Calibri"/>
              </a:rPr>
              <a:t>care</a:t>
            </a:r>
            <a:r>
              <a:rPr sz="11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333333"/>
                </a:solidFill>
                <a:latin typeface="Calibri"/>
                <a:cs typeface="Calibri"/>
              </a:rPr>
              <a:t>costs </a:t>
            </a:r>
            <a:r>
              <a:rPr sz="1100" dirty="0">
                <a:solidFill>
                  <a:srgbClr val="333333"/>
                </a:solidFill>
                <a:latin typeface="Calibri"/>
                <a:cs typeface="Calibri"/>
              </a:rPr>
              <a:t>for</a:t>
            </a:r>
            <a:r>
              <a:rPr sz="11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333333"/>
                </a:solidFill>
                <a:latin typeface="Calibri"/>
                <a:cs typeface="Calibri"/>
              </a:rPr>
              <a:t>Medicaid</a:t>
            </a:r>
            <a:r>
              <a:rPr sz="11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33333"/>
                </a:solidFill>
                <a:latin typeface="Calibri"/>
                <a:cs typeface="Calibri"/>
              </a:rPr>
              <a:t>and</a:t>
            </a:r>
            <a:r>
              <a:rPr sz="1100" spc="-10" dirty="0">
                <a:solidFill>
                  <a:srgbClr val="333333"/>
                </a:solidFill>
                <a:latin typeface="Calibri"/>
                <a:cs typeface="Calibri"/>
              </a:rPr>
              <a:t> uninsured patients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167981"/>
              </a:buClr>
              <a:buFont typeface="Wingdings"/>
              <a:buChar char=""/>
            </a:pPr>
            <a:endParaRPr sz="1050">
              <a:latin typeface="Calibri"/>
              <a:cs typeface="Calibri"/>
            </a:endParaRPr>
          </a:p>
          <a:p>
            <a:pPr marL="172085" marR="4067810" indent="-172720" algn="r">
              <a:lnSpc>
                <a:spcPct val="100000"/>
              </a:lnSpc>
              <a:buClr>
                <a:srgbClr val="167981"/>
              </a:buClr>
              <a:buFont typeface="Wingdings"/>
              <a:buChar char=""/>
              <a:tabLst>
                <a:tab pos="172720" algn="l"/>
              </a:tabLst>
            </a:pPr>
            <a:r>
              <a:rPr sz="1100" dirty="0">
                <a:solidFill>
                  <a:srgbClr val="333333"/>
                </a:solidFill>
                <a:latin typeface="Calibri"/>
                <a:cs typeface="Calibri"/>
              </a:rPr>
              <a:t>DSH</a:t>
            </a:r>
            <a:r>
              <a:rPr sz="110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333333"/>
                </a:solidFill>
                <a:latin typeface="Calibri"/>
                <a:cs typeface="Calibri"/>
              </a:rPr>
              <a:t>limits:</a:t>
            </a:r>
            <a:endParaRPr sz="1100">
              <a:latin typeface="Calibri"/>
              <a:cs typeface="Calibri"/>
            </a:endParaRPr>
          </a:p>
          <a:p>
            <a:pPr marL="172085" marR="4037965" lvl="1" indent="-172720" algn="r">
              <a:lnSpc>
                <a:spcPct val="100000"/>
              </a:lnSpc>
              <a:buClr>
                <a:srgbClr val="167981"/>
              </a:buClr>
              <a:buFont typeface="Arial"/>
              <a:buChar char="•"/>
              <a:tabLst>
                <a:tab pos="172720" algn="l"/>
              </a:tabLst>
            </a:pPr>
            <a:r>
              <a:rPr sz="1100" u="sng" spc="-10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Calibri"/>
                <a:cs typeface="Calibri"/>
              </a:rPr>
              <a:t>Federal</a:t>
            </a:r>
            <a:endParaRPr sz="1100">
              <a:latin typeface="Calibri"/>
              <a:cs typeface="Calibri"/>
            </a:endParaRPr>
          </a:p>
          <a:p>
            <a:pPr marL="836930" lvl="2" indent="-172720">
              <a:lnSpc>
                <a:spcPct val="100000"/>
              </a:lnSpc>
              <a:spcBef>
                <a:spcPts val="15"/>
              </a:spcBef>
              <a:buClr>
                <a:srgbClr val="167981"/>
              </a:buClr>
              <a:buFont typeface="Courier New"/>
              <a:buChar char="o"/>
              <a:tabLst>
                <a:tab pos="837565" algn="l"/>
              </a:tabLst>
            </a:pPr>
            <a:r>
              <a:rPr sz="1100" spc="-10" dirty="0">
                <a:solidFill>
                  <a:srgbClr val="333333"/>
                </a:solidFill>
                <a:latin typeface="Calibri"/>
                <a:cs typeface="Calibri"/>
              </a:rPr>
              <a:t>Federal</a:t>
            </a:r>
            <a:r>
              <a:rPr sz="1100" spc="-4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333333"/>
                </a:solidFill>
                <a:latin typeface="Calibri"/>
                <a:cs typeface="Calibri"/>
              </a:rPr>
              <a:t>matching</a:t>
            </a:r>
            <a:r>
              <a:rPr sz="1100" spc="-4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33333"/>
                </a:solidFill>
                <a:latin typeface="Calibri"/>
                <a:cs typeface="Calibri"/>
              </a:rPr>
              <a:t>funds</a:t>
            </a:r>
            <a:r>
              <a:rPr sz="11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33333"/>
                </a:solidFill>
                <a:latin typeface="Calibri"/>
                <a:cs typeface="Calibri"/>
              </a:rPr>
              <a:t>limited</a:t>
            </a:r>
            <a:r>
              <a:rPr sz="11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33333"/>
                </a:solidFill>
                <a:latin typeface="Calibri"/>
                <a:cs typeface="Calibri"/>
              </a:rPr>
              <a:t>by</a:t>
            </a:r>
            <a:r>
              <a:rPr sz="110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33333"/>
                </a:solidFill>
                <a:latin typeface="Calibri"/>
                <a:cs typeface="Calibri"/>
              </a:rPr>
              <a:t>state</a:t>
            </a:r>
            <a:r>
              <a:rPr sz="110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333333"/>
                </a:solidFill>
                <a:latin typeface="Calibri"/>
                <a:cs typeface="Calibri"/>
              </a:rPr>
              <a:t>specific</a:t>
            </a:r>
            <a:r>
              <a:rPr sz="11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100" spc="-20" dirty="0">
                <a:solidFill>
                  <a:srgbClr val="333333"/>
                </a:solidFill>
                <a:latin typeface="Calibri"/>
                <a:cs typeface="Calibri"/>
              </a:rPr>
              <a:t>limit</a:t>
            </a:r>
            <a:endParaRPr sz="1100">
              <a:latin typeface="Calibri"/>
              <a:cs typeface="Calibri"/>
            </a:endParaRPr>
          </a:p>
          <a:p>
            <a:pPr marL="836930" lvl="2" indent="-172720">
              <a:lnSpc>
                <a:spcPct val="100000"/>
              </a:lnSpc>
              <a:spcBef>
                <a:spcPts val="35"/>
              </a:spcBef>
              <a:buClr>
                <a:srgbClr val="167981"/>
              </a:buClr>
              <a:buFont typeface="Courier New"/>
              <a:buChar char="o"/>
              <a:tabLst>
                <a:tab pos="837565" algn="l"/>
              </a:tabLst>
            </a:pPr>
            <a:r>
              <a:rPr sz="1100" spc="-10" dirty="0">
                <a:solidFill>
                  <a:srgbClr val="333333"/>
                </a:solidFill>
                <a:latin typeface="Calibri"/>
                <a:cs typeface="Calibri"/>
              </a:rPr>
              <a:t>Generally,</a:t>
            </a:r>
            <a:r>
              <a:rPr sz="11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333333"/>
                </a:solidFill>
                <a:latin typeface="Calibri"/>
                <a:cs typeface="Calibri"/>
              </a:rPr>
              <a:t>GA</a:t>
            </a:r>
            <a:r>
              <a:rPr sz="110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33333"/>
                </a:solidFill>
                <a:latin typeface="Calibri"/>
                <a:cs typeface="Calibri"/>
              </a:rPr>
              <a:t>DSH</a:t>
            </a:r>
            <a:r>
              <a:rPr sz="110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333333"/>
                </a:solidFill>
                <a:latin typeface="Calibri"/>
                <a:cs typeface="Calibri"/>
              </a:rPr>
              <a:t>allotment</a:t>
            </a:r>
            <a:r>
              <a:rPr sz="11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333333"/>
                </a:solidFill>
                <a:latin typeface="Calibri"/>
                <a:cs typeface="Calibri"/>
              </a:rPr>
              <a:t>~$485M</a:t>
            </a:r>
            <a:r>
              <a:rPr sz="11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333333"/>
                </a:solidFill>
                <a:latin typeface="Calibri"/>
                <a:cs typeface="Calibri"/>
              </a:rPr>
              <a:t>annually</a:t>
            </a:r>
            <a:endParaRPr sz="1100">
              <a:latin typeface="Calibri"/>
              <a:cs typeface="Calibri"/>
            </a:endParaRPr>
          </a:p>
          <a:p>
            <a:pPr lvl="2">
              <a:lnSpc>
                <a:spcPct val="100000"/>
              </a:lnSpc>
              <a:spcBef>
                <a:spcPts val="50"/>
              </a:spcBef>
              <a:buClr>
                <a:srgbClr val="167981"/>
              </a:buClr>
              <a:buFont typeface="Courier New"/>
              <a:buChar char="o"/>
            </a:pPr>
            <a:endParaRPr sz="1000">
              <a:latin typeface="Calibri"/>
              <a:cs typeface="Calibri"/>
            </a:endParaRPr>
          </a:p>
          <a:p>
            <a:pPr marL="608330" lvl="1" indent="-172720">
              <a:lnSpc>
                <a:spcPct val="100000"/>
              </a:lnSpc>
              <a:buClr>
                <a:srgbClr val="167981"/>
              </a:buClr>
              <a:buFont typeface="Arial"/>
              <a:buChar char="•"/>
              <a:tabLst>
                <a:tab pos="608965" algn="l"/>
              </a:tabLst>
            </a:pPr>
            <a:r>
              <a:rPr sz="1100" u="sng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Calibri"/>
                <a:cs typeface="Calibri"/>
              </a:rPr>
              <a:t>Hospital</a:t>
            </a:r>
            <a:r>
              <a:rPr sz="1100" u="sng" spc="-45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Calibri"/>
                <a:cs typeface="Calibri"/>
              </a:rPr>
              <a:t> </a:t>
            </a:r>
            <a:r>
              <a:rPr sz="1100" u="sng" spc="-10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Calibri"/>
                <a:cs typeface="Calibri"/>
              </a:rPr>
              <a:t>Specific</a:t>
            </a:r>
            <a:r>
              <a:rPr sz="1100" u="sng" spc="-25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Calibri"/>
                <a:cs typeface="Calibri"/>
              </a:rPr>
              <a:t> </a:t>
            </a:r>
            <a:r>
              <a:rPr sz="1100" u="sng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Calibri"/>
                <a:cs typeface="Calibri"/>
              </a:rPr>
              <a:t>Limit</a:t>
            </a:r>
            <a:r>
              <a:rPr sz="1100" u="sng" spc="-20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Calibri"/>
                <a:cs typeface="Calibri"/>
              </a:rPr>
              <a:t> (HSL)</a:t>
            </a:r>
            <a:endParaRPr sz="1100">
              <a:latin typeface="Calibri"/>
              <a:cs typeface="Calibri"/>
            </a:endParaRPr>
          </a:p>
          <a:p>
            <a:pPr marL="836930" lvl="2" indent="-172720">
              <a:lnSpc>
                <a:spcPct val="100000"/>
              </a:lnSpc>
              <a:spcBef>
                <a:spcPts val="15"/>
              </a:spcBef>
              <a:buClr>
                <a:srgbClr val="167981"/>
              </a:buClr>
              <a:buFont typeface="Courier New"/>
              <a:buChar char="o"/>
              <a:tabLst>
                <a:tab pos="837565" algn="l"/>
              </a:tabLst>
            </a:pPr>
            <a:r>
              <a:rPr sz="1100" spc="-10" dirty="0">
                <a:solidFill>
                  <a:srgbClr val="333333"/>
                </a:solidFill>
                <a:latin typeface="Calibri"/>
                <a:cs typeface="Calibri"/>
              </a:rPr>
              <a:t>Allowable</a:t>
            </a:r>
            <a:r>
              <a:rPr sz="11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333333"/>
                </a:solidFill>
                <a:latin typeface="Calibri"/>
                <a:cs typeface="Calibri"/>
              </a:rPr>
              <a:t>amount</a:t>
            </a:r>
            <a:r>
              <a:rPr sz="110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33333"/>
                </a:solidFill>
                <a:latin typeface="Calibri"/>
                <a:cs typeface="Calibri"/>
              </a:rPr>
              <a:t>of</a:t>
            </a:r>
            <a:r>
              <a:rPr sz="1100" spc="-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33333"/>
                </a:solidFill>
                <a:latin typeface="Calibri"/>
                <a:cs typeface="Calibri"/>
              </a:rPr>
              <a:t>DSH</a:t>
            </a:r>
            <a:r>
              <a:rPr sz="11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333333"/>
                </a:solidFill>
                <a:latin typeface="Calibri"/>
                <a:cs typeface="Calibri"/>
              </a:rPr>
              <a:t>payments</a:t>
            </a:r>
            <a:r>
              <a:rPr sz="11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33333"/>
                </a:solidFill>
                <a:latin typeface="Calibri"/>
                <a:cs typeface="Calibri"/>
              </a:rPr>
              <a:t>a</a:t>
            </a:r>
            <a:r>
              <a:rPr sz="1100" spc="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333333"/>
                </a:solidFill>
                <a:latin typeface="Calibri"/>
                <a:cs typeface="Calibri"/>
              </a:rPr>
              <a:t>hospital</a:t>
            </a:r>
            <a:r>
              <a:rPr sz="11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33333"/>
                </a:solidFill>
                <a:latin typeface="Calibri"/>
                <a:cs typeface="Calibri"/>
              </a:rPr>
              <a:t>can</a:t>
            </a:r>
            <a:r>
              <a:rPr sz="1100" spc="-10" dirty="0">
                <a:solidFill>
                  <a:srgbClr val="333333"/>
                </a:solidFill>
                <a:latin typeface="Calibri"/>
                <a:cs typeface="Calibri"/>
              </a:rPr>
              <a:t> receive</a:t>
            </a:r>
            <a:endParaRPr sz="1100">
              <a:latin typeface="Calibri"/>
              <a:cs typeface="Calibri"/>
            </a:endParaRPr>
          </a:p>
          <a:p>
            <a:pPr marL="836930" lvl="2" indent="-172720">
              <a:lnSpc>
                <a:spcPts val="1295"/>
              </a:lnSpc>
              <a:buClr>
                <a:srgbClr val="167981"/>
              </a:buClr>
              <a:buFont typeface="Courier New"/>
              <a:buChar char="o"/>
              <a:tabLst>
                <a:tab pos="837565" algn="l"/>
              </a:tabLst>
            </a:pPr>
            <a:r>
              <a:rPr sz="1100" spc="-10" dirty="0">
                <a:latin typeface="Calibri"/>
                <a:cs typeface="Calibri"/>
              </a:rPr>
              <a:t>Calculated</a:t>
            </a:r>
            <a:r>
              <a:rPr sz="1100" spc="-25" dirty="0">
                <a:latin typeface="Calibri"/>
                <a:cs typeface="Calibri"/>
              </a:rPr>
              <a:t> as:</a:t>
            </a:r>
            <a:endParaRPr sz="1100">
              <a:latin typeface="Calibri"/>
              <a:cs typeface="Calibri"/>
            </a:endParaRPr>
          </a:p>
          <a:p>
            <a:pPr marL="1065530" marR="53975" lvl="3" indent="-172720">
              <a:lnSpc>
                <a:spcPts val="1300"/>
              </a:lnSpc>
              <a:spcBef>
                <a:spcPts val="35"/>
              </a:spcBef>
              <a:buClr>
                <a:srgbClr val="167981"/>
              </a:buClr>
              <a:buFont typeface="Courier New"/>
              <a:buChar char="o"/>
              <a:tabLst>
                <a:tab pos="1066165" algn="l"/>
              </a:tabLst>
            </a:pPr>
            <a:r>
              <a:rPr sz="1100" spc="-10" dirty="0">
                <a:latin typeface="Calibri"/>
                <a:cs typeface="Calibri"/>
              </a:rPr>
              <a:t>(Medicaid</a:t>
            </a:r>
            <a:r>
              <a:rPr sz="1100" spc="-6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Costs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-</a:t>
            </a:r>
            <a:r>
              <a:rPr sz="1100" spc="-10" dirty="0">
                <a:latin typeface="Calibri"/>
                <a:cs typeface="Calibri"/>
              </a:rPr>
              <a:t> Medicaid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payments)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+</a:t>
            </a:r>
            <a:r>
              <a:rPr sz="1100" spc="-10" dirty="0">
                <a:latin typeface="Calibri"/>
                <a:cs typeface="Calibri"/>
              </a:rPr>
              <a:t> (Uninsured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Costs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–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Uninsured payments)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96788" y="8070595"/>
            <a:ext cx="597535" cy="109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50" dirty="0">
                <a:solidFill>
                  <a:srgbClr val="7D7D7D"/>
                </a:solidFill>
                <a:latin typeface="Calibri"/>
                <a:cs typeface="Calibri"/>
              </a:rPr>
              <a:t>Sellers</a:t>
            </a:r>
            <a:r>
              <a:rPr sz="550" spc="-45" dirty="0">
                <a:solidFill>
                  <a:srgbClr val="7D7D7D"/>
                </a:solidFill>
                <a:latin typeface="Calibri"/>
                <a:cs typeface="Calibri"/>
              </a:rPr>
              <a:t> </a:t>
            </a:r>
            <a:r>
              <a:rPr sz="550" dirty="0">
                <a:solidFill>
                  <a:srgbClr val="7D7D7D"/>
                </a:solidFill>
                <a:latin typeface="Calibri"/>
                <a:cs typeface="Calibri"/>
              </a:rPr>
              <a:t>Dorsey</a:t>
            </a:r>
            <a:r>
              <a:rPr sz="550" spc="225" dirty="0">
                <a:solidFill>
                  <a:srgbClr val="7D7D7D"/>
                </a:solidFill>
                <a:latin typeface="Calibri"/>
                <a:cs typeface="Calibri"/>
              </a:rPr>
              <a:t> </a:t>
            </a:r>
            <a:r>
              <a:rPr sz="550" dirty="0">
                <a:solidFill>
                  <a:srgbClr val="7D7D7D"/>
                </a:solidFill>
                <a:latin typeface="Calibri"/>
                <a:cs typeface="Calibri"/>
              </a:rPr>
              <a:t>|</a:t>
            </a:r>
            <a:r>
              <a:rPr sz="550" spc="345" dirty="0">
                <a:solidFill>
                  <a:srgbClr val="7D7D7D"/>
                </a:solidFill>
                <a:latin typeface="Calibri"/>
                <a:cs typeface="Calibri"/>
              </a:rPr>
              <a:t> </a:t>
            </a:r>
            <a:r>
              <a:rPr sz="550" b="1" spc="-50" dirty="0">
                <a:solidFill>
                  <a:srgbClr val="E26C08"/>
                </a:solidFill>
                <a:latin typeface="Calibri"/>
                <a:cs typeface="Calibri"/>
              </a:rPr>
              <a:t>8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8300" y="8282431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242424"/>
                </a:solidFill>
                <a:latin typeface="Calibri"/>
                <a:cs typeface="Calibri"/>
              </a:rPr>
              <a:t>8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381000" y="856614"/>
            <a:ext cx="62865" cy="3429635"/>
            <a:chOff x="381000" y="856614"/>
            <a:chExt cx="62865" cy="3429635"/>
          </a:xfrm>
        </p:grpSpPr>
        <p:sp>
          <p:nvSpPr>
            <p:cNvPr id="10" name="object 10"/>
            <p:cNvSpPr/>
            <p:nvPr/>
          </p:nvSpPr>
          <p:spPr>
            <a:xfrm>
              <a:off x="381000" y="1348739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90"/>
                  </a:lnTo>
                  <a:lnTo>
                    <a:pt x="62865" y="478790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1679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81000" y="1839594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90"/>
                  </a:lnTo>
                  <a:lnTo>
                    <a:pt x="62865" y="478790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5F5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81000" y="2331719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E26C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81000" y="2824479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1FAA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81000" y="3314700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2C75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81000" y="3807460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2D53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81000" y="856614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90">
                  <a:moveTo>
                    <a:pt x="62865" y="0"/>
                  </a:moveTo>
                  <a:lnTo>
                    <a:pt x="0" y="0"/>
                  </a:lnTo>
                  <a:lnTo>
                    <a:pt x="0" y="478790"/>
                  </a:lnTo>
                  <a:lnTo>
                    <a:pt x="62865" y="478790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8AC0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4221003" y="1536223"/>
            <a:ext cx="1809114" cy="1980564"/>
            <a:chOff x="4221003" y="1536223"/>
            <a:chExt cx="1809114" cy="1980564"/>
          </a:xfrm>
        </p:grpSpPr>
        <p:sp>
          <p:nvSpPr>
            <p:cNvPr id="18" name="object 18"/>
            <p:cNvSpPr/>
            <p:nvPr/>
          </p:nvSpPr>
          <p:spPr>
            <a:xfrm>
              <a:off x="4223384" y="1538605"/>
              <a:ext cx="1804035" cy="1975485"/>
            </a:xfrm>
            <a:custGeom>
              <a:avLst/>
              <a:gdLst/>
              <a:ahLst/>
              <a:cxnLst/>
              <a:rect l="l" t="t" r="r" b="b"/>
              <a:pathLst>
                <a:path w="1804035" h="1975485">
                  <a:moveTo>
                    <a:pt x="836930" y="0"/>
                  </a:moveTo>
                  <a:lnTo>
                    <a:pt x="828675" y="0"/>
                  </a:lnTo>
                  <a:lnTo>
                    <a:pt x="331470" y="67310"/>
                  </a:lnTo>
                  <a:lnTo>
                    <a:pt x="0" y="109220"/>
                  </a:lnTo>
                  <a:lnTo>
                    <a:pt x="240665" y="1031875"/>
                  </a:lnTo>
                  <a:lnTo>
                    <a:pt x="260350" y="1065530"/>
                  </a:lnTo>
                  <a:lnTo>
                    <a:pt x="288290" y="1123950"/>
                  </a:lnTo>
                  <a:lnTo>
                    <a:pt x="292100" y="1161415"/>
                  </a:lnTo>
                  <a:lnTo>
                    <a:pt x="315595" y="1170305"/>
                  </a:lnTo>
                  <a:lnTo>
                    <a:pt x="347345" y="1207770"/>
                  </a:lnTo>
                  <a:lnTo>
                    <a:pt x="331470" y="1241425"/>
                  </a:lnTo>
                  <a:lnTo>
                    <a:pt x="358775" y="1283335"/>
                  </a:lnTo>
                  <a:lnTo>
                    <a:pt x="351155" y="1291590"/>
                  </a:lnTo>
                  <a:lnTo>
                    <a:pt x="331470" y="1337945"/>
                  </a:lnTo>
                  <a:lnTo>
                    <a:pt x="331470" y="1404620"/>
                  </a:lnTo>
                  <a:lnTo>
                    <a:pt x="303530" y="1450975"/>
                  </a:lnTo>
                  <a:lnTo>
                    <a:pt x="303530" y="1530985"/>
                  </a:lnTo>
                  <a:lnTo>
                    <a:pt x="351155" y="1626870"/>
                  </a:lnTo>
                  <a:lnTo>
                    <a:pt x="347345" y="1732280"/>
                  </a:lnTo>
                  <a:lnTo>
                    <a:pt x="390525" y="1811655"/>
                  </a:lnTo>
                  <a:lnTo>
                    <a:pt x="394335" y="1828164"/>
                  </a:lnTo>
                  <a:lnTo>
                    <a:pt x="394335" y="1861820"/>
                  </a:lnTo>
                  <a:lnTo>
                    <a:pt x="426085" y="1891664"/>
                  </a:lnTo>
                  <a:lnTo>
                    <a:pt x="426085" y="1916430"/>
                  </a:lnTo>
                  <a:lnTo>
                    <a:pt x="449580" y="1958339"/>
                  </a:lnTo>
                  <a:lnTo>
                    <a:pt x="1401445" y="1891664"/>
                  </a:lnTo>
                  <a:lnTo>
                    <a:pt x="1405255" y="1933575"/>
                  </a:lnTo>
                  <a:lnTo>
                    <a:pt x="1417320" y="1958339"/>
                  </a:lnTo>
                  <a:lnTo>
                    <a:pt x="1464310" y="1975485"/>
                  </a:lnTo>
                  <a:lnTo>
                    <a:pt x="1476375" y="1916430"/>
                  </a:lnTo>
                  <a:lnTo>
                    <a:pt x="1452880" y="1824355"/>
                  </a:lnTo>
                  <a:lnTo>
                    <a:pt x="1452880" y="1778000"/>
                  </a:lnTo>
                  <a:lnTo>
                    <a:pt x="1464310" y="1769745"/>
                  </a:lnTo>
                  <a:lnTo>
                    <a:pt x="1488440" y="1740535"/>
                  </a:lnTo>
                  <a:lnTo>
                    <a:pt x="1555115" y="1778000"/>
                  </a:lnTo>
                  <a:lnTo>
                    <a:pt x="1645920" y="1778000"/>
                  </a:lnTo>
                  <a:lnTo>
                    <a:pt x="1638300" y="1698625"/>
                  </a:lnTo>
                  <a:lnTo>
                    <a:pt x="1626235" y="1664970"/>
                  </a:lnTo>
                  <a:lnTo>
                    <a:pt x="1626235" y="1581150"/>
                  </a:lnTo>
                  <a:lnTo>
                    <a:pt x="1681480" y="1421765"/>
                  </a:lnTo>
                  <a:lnTo>
                    <a:pt x="1689735" y="1354455"/>
                  </a:lnTo>
                  <a:lnTo>
                    <a:pt x="1721485" y="1299845"/>
                  </a:lnTo>
                  <a:lnTo>
                    <a:pt x="1741170" y="1233170"/>
                  </a:lnTo>
                  <a:lnTo>
                    <a:pt x="1772285" y="1207770"/>
                  </a:lnTo>
                  <a:lnTo>
                    <a:pt x="1784350" y="1195070"/>
                  </a:lnTo>
                  <a:lnTo>
                    <a:pt x="1804035" y="1170305"/>
                  </a:lnTo>
                  <a:lnTo>
                    <a:pt x="1772285" y="1170305"/>
                  </a:lnTo>
                  <a:lnTo>
                    <a:pt x="1772285" y="1161415"/>
                  </a:lnTo>
                  <a:lnTo>
                    <a:pt x="1697355" y="1161415"/>
                  </a:lnTo>
                  <a:lnTo>
                    <a:pt x="1689735" y="1149350"/>
                  </a:lnTo>
                  <a:lnTo>
                    <a:pt x="1670050" y="1123950"/>
                  </a:lnTo>
                  <a:lnTo>
                    <a:pt x="1650365" y="1031875"/>
                  </a:lnTo>
                  <a:lnTo>
                    <a:pt x="1618615" y="972819"/>
                  </a:lnTo>
                  <a:lnTo>
                    <a:pt x="1563370" y="956310"/>
                  </a:lnTo>
                  <a:lnTo>
                    <a:pt x="1539875" y="859790"/>
                  </a:lnTo>
                  <a:lnTo>
                    <a:pt x="1504315" y="822325"/>
                  </a:lnTo>
                  <a:lnTo>
                    <a:pt x="1488440" y="771525"/>
                  </a:lnTo>
                  <a:lnTo>
                    <a:pt x="1460500" y="755015"/>
                  </a:lnTo>
                  <a:lnTo>
                    <a:pt x="1405255" y="725805"/>
                  </a:lnTo>
                  <a:lnTo>
                    <a:pt x="1369695" y="683895"/>
                  </a:lnTo>
                  <a:lnTo>
                    <a:pt x="1326515" y="662940"/>
                  </a:lnTo>
                  <a:lnTo>
                    <a:pt x="1326515" y="633095"/>
                  </a:lnTo>
                  <a:lnTo>
                    <a:pt x="1310640" y="587375"/>
                  </a:lnTo>
                  <a:lnTo>
                    <a:pt x="1287145" y="579120"/>
                  </a:lnTo>
                  <a:lnTo>
                    <a:pt x="1239520" y="549275"/>
                  </a:lnTo>
                  <a:lnTo>
                    <a:pt x="1132840" y="448945"/>
                  </a:lnTo>
                  <a:lnTo>
                    <a:pt x="1085850" y="436245"/>
                  </a:lnTo>
                  <a:lnTo>
                    <a:pt x="1065530" y="398780"/>
                  </a:lnTo>
                  <a:lnTo>
                    <a:pt x="1018540" y="352425"/>
                  </a:lnTo>
                  <a:lnTo>
                    <a:pt x="998855" y="281305"/>
                  </a:lnTo>
                  <a:lnTo>
                    <a:pt x="963295" y="251460"/>
                  </a:lnTo>
                  <a:lnTo>
                    <a:pt x="939165" y="218440"/>
                  </a:lnTo>
                  <a:lnTo>
                    <a:pt x="880110" y="209550"/>
                  </a:lnTo>
                  <a:lnTo>
                    <a:pt x="789305" y="155575"/>
                  </a:lnTo>
                  <a:lnTo>
                    <a:pt x="757555" y="121920"/>
                  </a:lnTo>
                  <a:lnTo>
                    <a:pt x="789305" y="62865"/>
                  </a:lnTo>
                  <a:lnTo>
                    <a:pt x="821055" y="41910"/>
                  </a:lnTo>
                  <a:lnTo>
                    <a:pt x="828675" y="17145"/>
                  </a:lnTo>
                  <a:lnTo>
                    <a:pt x="836930" y="0"/>
                  </a:lnTo>
                  <a:close/>
                </a:path>
              </a:pathLst>
            </a:custGeom>
            <a:solidFill>
              <a:srgbClr val="8AC0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223384" y="1538605"/>
              <a:ext cx="1804035" cy="1975485"/>
            </a:xfrm>
            <a:custGeom>
              <a:avLst/>
              <a:gdLst/>
              <a:ahLst/>
              <a:cxnLst/>
              <a:rect l="l" t="t" r="r" b="b"/>
              <a:pathLst>
                <a:path w="1804035" h="1975485">
                  <a:moveTo>
                    <a:pt x="0" y="109220"/>
                  </a:moveTo>
                  <a:lnTo>
                    <a:pt x="240665" y="1031875"/>
                  </a:lnTo>
                  <a:lnTo>
                    <a:pt x="260350" y="1065530"/>
                  </a:lnTo>
                  <a:lnTo>
                    <a:pt x="288290" y="1123950"/>
                  </a:lnTo>
                  <a:lnTo>
                    <a:pt x="292100" y="1161415"/>
                  </a:lnTo>
                  <a:lnTo>
                    <a:pt x="315595" y="1170305"/>
                  </a:lnTo>
                  <a:lnTo>
                    <a:pt x="347345" y="1207770"/>
                  </a:lnTo>
                  <a:lnTo>
                    <a:pt x="331470" y="1241425"/>
                  </a:lnTo>
                  <a:lnTo>
                    <a:pt x="358775" y="1283335"/>
                  </a:lnTo>
                  <a:lnTo>
                    <a:pt x="351155" y="1291590"/>
                  </a:lnTo>
                  <a:lnTo>
                    <a:pt x="331470" y="1337945"/>
                  </a:lnTo>
                  <a:lnTo>
                    <a:pt x="331470" y="1404620"/>
                  </a:lnTo>
                  <a:lnTo>
                    <a:pt x="303530" y="1450975"/>
                  </a:lnTo>
                  <a:lnTo>
                    <a:pt x="303530" y="1530985"/>
                  </a:lnTo>
                  <a:lnTo>
                    <a:pt x="351155" y="1626870"/>
                  </a:lnTo>
                  <a:lnTo>
                    <a:pt x="347345" y="1732280"/>
                  </a:lnTo>
                  <a:lnTo>
                    <a:pt x="390525" y="1811655"/>
                  </a:lnTo>
                  <a:lnTo>
                    <a:pt x="394335" y="1828165"/>
                  </a:lnTo>
                  <a:lnTo>
                    <a:pt x="394335" y="1861820"/>
                  </a:lnTo>
                  <a:lnTo>
                    <a:pt x="426084" y="1891665"/>
                  </a:lnTo>
                  <a:lnTo>
                    <a:pt x="426084" y="1916430"/>
                  </a:lnTo>
                  <a:lnTo>
                    <a:pt x="449580" y="1958340"/>
                  </a:lnTo>
                  <a:lnTo>
                    <a:pt x="1401445" y="1891665"/>
                  </a:lnTo>
                  <a:lnTo>
                    <a:pt x="1405255" y="1933575"/>
                  </a:lnTo>
                  <a:lnTo>
                    <a:pt x="1417320" y="1958340"/>
                  </a:lnTo>
                  <a:lnTo>
                    <a:pt x="1464310" y="1975485"/>
                  </a:lnTo>
                  <a:lnTo>
                    <a:pt x="1476375" y="1916430"/>
                  </a:lnTo>
                  <a:lnTo>
                    <a:pt x="1452880" y="1824355"/>
                  </a:lnTo>
                  <a:lnTo>
                    <a:pt x="1452880" y="1778000"/>
                  </a:lnTo>
                  <a:lnTo>
                    <a:pt x="1464310" y="1769745"/>
                  </a:lnTo>
                  <a:lnTo>
                    <a:pt x="1488440" y="1740535"/>
                  </a:lnTo>
                  <a:lnTo>
                    <a:pt x="1555115" y="1778000"/>
                  </a:lnTo>
                  <a:lnTo>
                    <a:pt x="1618615" y="1778000"/>
                  </a:lnTo>
                  <a:lnTo>
                    <a:pt x="1645920" y="1778000"/>
                  </a:lnTo>
                  <a:lnTo>
                    <a:pt x="1638300" y="1698625"/>
                  </a:lnTo>
                  <a:lnTo>
                    <a:pt x="1626235" y="1664970"/>
                  </a:lnTo>
                  <a:lnTo>
                    <a:pt x="1626235" y="1614805"/>
                  </a:lnTo>
                  <a:lnTo>
                    <a:pt x="1626235" y="1581150"/>
                  </a:lnTo>
                  <a:lnTo>
                    <a:pt x="1681480" y="1421765"/>
                  </a:lnTo>
                  <a:lnTo>
                    <a:pt x="1689735" y="1354455"/>
                  </a:lnTo>
                  <a:lnTo>
                    <a:pt x="1721485" y="1299845"/>
                  </a:lnTo>
                  <a:lnTo>
                    <a:pt x="1741170" y="1233170"/>
                  </a:lnTo>
                  <a:lnTo>
                    <a:pt x="1772285" y="1207770"/>
                  </a:lnTo>
                  <a:lnTo>
                    <a:pt x="1784350" y="1195070"/>
                  </a:lnTo>
                  <a:lnTo>
                    <a:pt x="1804035" y="1170305"/>
                  </a:lnTo>
                  <a:lnTo>
                    <a:pt x="1772285" y="1170305"/>
                  </a:lnTo>
                  <a:lnTo>
                    <a:pt x="1772285" y="1161415"/>
                  </a:lnTo>
                  <a:lnTo>
                    <a:pt x="1752600" y="1161415"/>
                  </a:lnTo>
                  <a:lnTo>
                    <a:pt x="1697355" y="1161415"/>
                  </a:lnTo>
                  <a:lnTo>
                    <a:pt x="1689735" y="1149350"/>
                  </a:lnTo>
                  <a:lnTo>
                    <a:pt x="1670050" y="1123950"/>
                  </a:lnTo>
                  <a:lnTo>
                    <a:pt x="1650364" y="1031875"/>
                  </a:lnTo>
                  <a:lnTo>
                    <a:pt x="1618615" y="972820"/>
                  </a:lnTo>
                  <a:lnTo>
                    <a:pt x="1563370" y="956310"/>
                  </a:lnTo>
                  <a:lnTo>
                    <a:pt x="1539875" y="859790"/>
                  </a:lnTo>
                  <a:lnTo>
                    <a:pt x="1504315" y="822325"/>
                  </a:lnTo>
                  <a:lnTo>
                    <a:pt x="1488440" y="771525"/>
                  </a:lnTo>
                  <a:lnTo>
                    <a:pt x="1460500" y="755015"/>
                  </a:lnTo>
                  <a:lnTo>
                    <a:pt x="1405255" y="725805"/>
                  </a:lnTo>
                  <a:lnTo>
                    <a:pt x="1369695" y="683895"/>
                  </a:lnTo>
                  <a:lnTo>
                    <a:pt x="1326515" y="662940"/>
                  </a:lnTo>
                  <a:lnTo>
                    <a:pt x="1326515" y="633095"/>
                  </a:lnTo>
                  <a:lnTo>
                    <a:pt x="1310640" y="587375"/>
                  </a:lnTo>
                  <a:lnTo>
                    <a:pt x="1287145" y="579120"/>
                  </a:lnTo>
                  <a:lnTo>
                    <a:pt x="1239520" y="549275"/>
                  </a:lnTo>
                  <a:lnTo>
                    <a:pt x="1132840" y="448945"/>
                  </a:lnTo>
                  <a:lnTo>
                    <a:pt x="1085850" y="436245"/>
                  </a:lnTo>
                  <a:lnTo>
                    <a:pt x="1065530" y="398780"/>
                  </a:lnTo>
                  <a:lnTo>
                    <a:pt x="1018540" y="352425"/>
                  </a:lnTo>
                  <a:lnTo>
                    <a:pt x="998855" y="281305"/>
                  </a:lnTo>
                  <a:lnTo>
                    <a:pt x="963294" y="251460"/>
                  </a:lnTo>
                  <a:lnTo>
                    <a:pt x="939165" y="218440"/>
                  </a:lnTo>
                  <a:lnTo>
                    <a:pt x="880110" y="209550"/>
                  </a:lnTo>
                  <a:lnTo>
                    <a:pt x="789305" y="155575"/>
                  </a:lnTo>
                  <a:lnTo>
                    <a:pt x="757555" y="121920"/>
                  </a:lnTo>
                  <a:lnTo>
                    <a:pt x="789305" y="62865"/>
                  </a:lnTo>
                  <a:lnTo>
                    <a:pt x="821055" y="41910"/>
                  </a:lnTo>
                  <a:lnTo>
                    <a:pt x="828675" y="17145"/>
                  </a:lnTo>
                  <a:lnTo>
                    <a:pt x="836930" y="0"/>
                  </a:lnTo>
                  <a:lnTo>
                    <a:pt x="828675" y="0"/>
                  </a:lnTo>
                  <a:lnTo>
                    <a:pt x="331470" y="67310"/>
                  </a:lnTo>
                  <a:lnTo>
                    <a:pt x="0" y="109220"/>
                  </a:lnTo>
                  <a:close/>
                </a:path>
              </a:pathLst>
            </a:custGeom>
            <a:ln w="4762">
              <a:solidFill>
                <a:srgbClr val="1679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381000" y="4831079"/>
            <a:ext cx="62865" cy="3429635"/>
            <a:chOff x="381000" y="4831079"/>
            <a:chExt cx="62865" cy="3429635"/>
          </a:xfrm>
        </p:grpSpPr>
        <p:sp>
          <p:nvSpPr>
            <p:cNvPr id="21" name="object 21"/>
            <p:cNvSpPr/>
            <p:nvPr/>
          </p:nvSpPr>
          <p:spPr>
            <a:xfrm>
              <a:off x="381000" y="5323839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1679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81000" y="5814059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5F5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81000" y="6306819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90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E26C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81000" y="6798944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90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1FAA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81000" y="4831079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8AC0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81000" y="7781925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90">
                  <a:moveTo>
                    <a:pt x="62865" y="0"/>
                  </a:moveTo>
                  <a:lnTo>
                    <a:pt x="0" y="0"/>
                  </a:lnTo>
                  <a:lnTo>
                    <a:pt x="0" y="478790"/>
                  </a:lnTo>
                  <a:lnTo>
                    <a:pt x="62865" y="478790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375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81000" y="7289800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90">
                  <a:moveTo>
                    <a:pt x="62865" y="0"/>
                  </a:moveTo>
                  <a:lnTo>
                    <a:pt x="0" y="0"/>
                  </a:lnTo>
                  <a:lnTo>
                    <a:pt x="0" y="478790"/>
                  </a:lnTo>
                  <a:lnTo>
                    <a:pt x="62865" y="478790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2C75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81000" y="857250"/>
            <a:ext cx="62865" cy="3428365"/>
            <a:chOff x="381000" y="857250"/>
            <a:chExt cx="62865" cy="3428365"/>
          </a:xfrm>
        </p:grpSpPr>
        <p:sp>
          <p:nvSpPr>
            <p:cNvPr id="3" name="object 3"/>
            <p:cNvSpPr/>
            <p:nvPr/>
          </p:nvSpPr>
          <p:spPr>
            <a:xfrm>
              <a:off x="381000" y="1360805"/>
              <a:ext cx="62230" cy="478790"/>
            </a:xfrm>
            <a:custGeom>
              <a:avLst/>
              <a:gdLst/>
              <a:ahLst/>
              <a:cxnLst/>
              <a:rect l="l" t="t" r="r" b="b"/>
              <a:pathLst>
                <a:path w="62229" h="478789">
                  <a:moveTo>
                    <a:pt x="62229" y="0"/>
                  </a:moveTo>
                  <a:lnTo>
                    <a:pt x="0" y="0"/>
                  </a:lnTo>
                  <a:lnTo>
                    <a:pt x="0" y="478790"/>
                  </a:lnTo>
                  <a:lnTo>
                    <a:pt x="62229" y="478790"/>
                  </a:lnTo>
                  <a:lnTo>
                    <a:pt x="62229" y="0"/>
                  </a:lnTo>
                  <a:close/>
                </a:path>
              </a:pathLst>
            </a:custGeom>
            <a:solidFill>
              <a:srgbClr val="1679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81000" y="1839594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90"/>
                  </a:lnTo>
                  <a:lnTo>
                    <a:pt x="62865" y="478790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5F5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81000" y="2331719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E26C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81000" y="2823845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1FAA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81000" y="3806825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375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81000" y="3314700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2C75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81000" y="857250"/>
              <a:ext cx="62230" cy="478790"/>
            </a:xfrm>
            <a:custGeom>
              <a:avLst/>
              <a:gdLst/>
              <a:ahLst/>
              <a:cxnLst/>
              <a:rect l="l" t="t" r="r" b="b"/>
              <a:pathLst>
                <a:path w="62229" h="478790">
                  <a:moveTo>
                    <a:pt x="62229" y="0"/>
                  </a:moveTo>
                  <a:lnTo>
                    <a:pt x="0" y="0"/>
                  </a:lnTo>
                  <a:lnTo>
                    <a:pt x="0" y="478790"/>
                  </a:lnTo>
                  <a:lnTo>
                    <a:pt x="62229" y="478790"/>
                  </a:lnTo>
                  <a:lnTo>
                    <a:pt x="62229" y="0"/>
                  </a:lnTo>
                  <a:close/>
                </a:path>
              </a:pathLst>
            </a:custGeom>
            <a:solidFill>
              <a:srgbClr val="8AC0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6087871" y="31495"/>
            <a:ext cx="675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libri"/>
                <a:cs typeface="Calibri"/>
              </a:rPr>
              <a:t>4/27/2023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82800" y="7041515"/>
            <a:ext cx="2694940" cy="1001394"/>
          </a:xfrm>
          <a:prstGeom prst="rect">
            <a:avLst/>
          </a:prstGeom>
          <a:solidFill>
            <a:srgbClr val="8AC0C5"/>
          </a:solidFill>
          <a:ln w="4762">
            <a:solidFill>
              <a:srgbClr val="167981"/>
            </a:solidFill>
          </a:ln>
        </p:spPr>
        <p:txBody>
          <a:bodyPr vert="horz" wrap="square" lIns="0" tIns="62865" rIns="0" bIns="0" rtlCol="0">
            <a:spAutoFit/>
          </a:bodyPr>
          <a:lstStyle/>
          <a:p>
            <a:pPr marL="33655">
              <a:lnSpc>
                <a:spcPct val="100000"/>
              </a:lnSpc>
              <a:spcBef>
                <a:spcPts val="495"/>
              </a:spcBef>
            </a:pPr>
            <a:r>
              <a:rPr sz="1000" b="1" spc="-10" dirty="0">
                <a:solidFill>
                  <a:srgbClr val="FFFFFF"/>
                </a:solidFill>
                <a:latin typeface="Calibri"/>
                <a:cs typeface="Calibri"/>
              </a:rPr>
              <a:t>KEY</a:t>
            </a:r>
            <a:r>
              <a:rPr sz="10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Calibri"/>
                <a:cs typeface="Calibri"/>
              </a:rPr>
              <a:t>DETAILS</a:t>
            </a:r>
            <a:r>
              <a:rPr sz="10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Calibri"/>
                <a:cs typeface="Calibri"/>
              </a:rPr>
              <a:t>ABOUT</a:t>
            </a:r>
            <a:r>
              <a:rPr sz="10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Calibri"/>
                <a:cs typeface="Calibri"/>
              </a:rPr>
              <a:t>DIRECTED</a:t>
            </a:r>
            <a:r>
              <a:rPr sz="10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Calibri"/>
                <a:cs typeface="Calibri"/>
              </a:rPr>
              <a:t>PAYMENTS</a:t>
            </a:r>
            <a:endParaRPr sz="1000">
              <a:latin typeface="Calibri"/>
              <a:cs typeface="Calibri"/>
            </a:endParaRPr>
          </a:p>
          <a:p>
            <a:pPr marL="177165" indent="-145415">
              <a:lnSpc>
                <a:spcPct val="100000"/>
              </a:lnSpc>
              <a:spcBef>
                <a:spcPts val="200"/>
              </a:spcBef>
              <a:buFont typeface="Arial"/>
              <a:buChar char="•"/>
              <a:tabLst>
                <a:tab pos="177800" algn="l"/>
              </a:tabLst>
            </a:pPr>
            <a:r>
              <a:rPr sz="800" b="1" spc="-10" dirty="0">
                <a:solidFill>
                  <a:srgbClr val="FFFFFF"/>
                </a:solidFill>
                <a:latin typeface="Calibri"/>
                <a:cs typeface="Calibri"/>
              </a:rPr>
              <a:t>Tied</a:t>
            </a:r>
            <a:r>
              <a:rPr sz="8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8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Calibri"/>
                <a:cs typeface="Calibri"/>
              </a:rPr>
              <a:t>Medicaid</a:t>
            </a:r>
            <a:r>
              <a:rPr sz="8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Calibri"/>
                <a:cs typeface="Calibri"/>
              </a:rPr>
              <a:t>utilization 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8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8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Calibri"/>
                <a:cs typeface="Calibri"/>
              </a:rPr>
              <a:t>period</a:t>
            </a:r>
            <a:endParaRPr sz="800">
              <a:latin typeface="Calibri"/>
              <a:cs typeface="Calibri"/>
            </a:endParaRPr>
          </a:p>
          <a:p>
            <a:pPr marL="177165" indent="-145415">
              <a:lnSpc>
                <a:spcPct val="100000"/>
              </a:lnSpc>
              <a:buFont typeface="Arial"/>
              <a:buChar char="•"/>
              <a:tabLst>
                <a:tab pos="177800" algn="l"/>
              </a:tabLst>
            </a:pPr>
            <a:r>
              <a:rPr sz="800" b="1" spc="-10" dirty="0">
                <a:solidFill>
                  <a:srgbClr val="FFFFFF"/>
                </a:solidFill>
                <a:latin typeface="Calibri"/>
                <a:cs typeface="Calibri"/>
              </a:rPr>
              <a:t>Require</a:t>
            </a:r>
            <a:r>
              <a:rPr sz="80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Calibri"/>
                <a:cs typeface="Calibri"/>
              </a:rPr>
              <a:t>evaluation</a:t>
            </a:r>
            <a:r>
              <a:rPr sz="8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8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Calibri"/>
                <a:cs typeface="Calibri"/>
              </a:rPr>
              <a:t>quality</a:t>
            </a:r>
            <a:r>
              <a:rPr sz="8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Calibri"/>
                <a:cs typeface="Calibri"/>
              </a:rPr>
              <a:t>metrics</a:t>
            </a:r>
            <a:endParaRPr sz="800">
              <a:latin typeface="Calibri"/>
              <a:cs typeface="Calibri"/>
            </a:endParaRPr>
          </a:p>
          <a:p>
            <a:pPr marL="177165" indent="-145415">
              <a:lnSpc>
                <a:spcPct val="100000"/>
              </a:lnSpc>
              <a:buFont typeface="Arial"/>
              <a:buChar char="•"/>
              <a:tabLst>
                <a:tab pos="177800" algn="l"/>
              </a:tabLst>
            </a:pP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More</a:t>
            </a:r>
            <a:r>
              <a:rPr sz="8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Calibri"/>
                <a:cs typeface="Calibri"/>
              </a:rPr>
              <a:t>flexibility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 to</a:t>
            </a:r>
            <a:r>
              <a:rPr sz="80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pay</a:t>
            </a:r>
            <a:r>
              <a:rPr sz="8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Calibri"/>
                <a:cs typeface="Calibri"/>
              </a:rPr>
              <a:t>hospitals</a:t>
            </a:r>
            <a:r>
              <a:rPr sz="80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Calibri"/>
                <a:cs typeface="Calibri"/>
              </a:rPr>
              <a:t>higher</a:t>
            </a:r>
            <a:r>
              <a:rPr sz="8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spc="-20" dirty="0">
                <a:solidFill>
                  <a:srgbClr val="FFFFFF"/>
                </a:solidFill>
                <a:latin typeface="Calibri"/>
                <a:cs typeface="Calibri"/>
              </a:rPr>
              <a:t>rates</a:t>
            </a:r>
            <a:endParaRPr sz="800">
              <a:latin typeface="Calibri"/>
              <a:cs typeface="Calibri"/>
            </a:endParaRPr>
          </a:p>
          <a:p>
            <a:pPr marL="177165" marR="240029" indent="-145415">
              <a:lnSpc>
                <a:spcPts val="969"/>
              </a:lnSpc>
              <a:spcBef>
                <a:spcPts val="20"/>
              </a:spcBef>
              <a:buFont typeface="Arial"/>
              <a:buChar char="•"/>
              <a:tabLst>
                <a:tab pos="177800" algn="l"/>
              </a:tabLst>
            </a:pP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Must</a:t>
            </a:r>
            <a:r>
              <a:rPr sz="8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Calibri"/>
                <a:cs typeface="Calibri"/>
              </a:rPr>
              <a:t>obtain 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annual</a:t>
            </a:r>
            <a:r>
              <a:rPr sz="8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CMS</a:t>
            </a:r>
            <a:r>
              <a:rPr sz="8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Calibri"/>
                <a:cs typeface="Calibri"/>
              </a:rPr>
              <a:t>approval</a:t>
            </a:r>
            <a:r>
              <a:rPr sz="8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using</a:t>
            </a:r>
            <a:r>
              <a:rPr sz="8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CMS</a:t>
            </a:r>
            <a:r>
              <a:rPr sz="8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Calibri"/>
                <a:cs typeface="Calibri"/>
              </a:rPr>
              <a:t>pre-</a:t>
            </a:r>
            <a:r>
              <a:rPr sz="800" b="1" spc="-20" dirty="0">
                <a:solidFill>
                  <a:srgbClr val="FFFFFF"/>
                </a:solidFill>
                <a:latin typeface="Calibri"/>
                <a:cs typeface="Calibri"/>
              </a:rPr>
              <a:t>print</a:t>
            </a:r>
            <a:r>
              <a:rPr sz="800" b="1" spc="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Calibri"/>
                <a:cs typeface="Calibri"/>
              </a:rPr>
              <a:t>process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46251" y="976376"/>
            <a:ext cx="497586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">
              <a:lnSpc>
                <a:spcPts val="1380"/>
              </a:lnSpc>
              <a:spcBef>
                <a:spcPts val="100"/>
              </a:spcBef>
            </a:pPr>
            <a:r>
              <a:rPr sz="1200" b="1" dirty="0">
                <a:solidFill>
                  <a:srgbClr val="167981"/>
                </a:solidFill>
                <a:latin typeface="Calibri"/>
                <a:cs typeface="Calibri"/>
              </a:rPr>
              <a:t>MEDICAID</a:t>
            </a:r>
            <a:r>
              <a:rPr sz="1200" b="1" spc="-35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167981"/>
                </a:solidFill>
                <a:latin typeface="Calibri"/>
                <a:cs typeface="Calibri"/>
              </a:rPr>
              <a:t>FINANCING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860"/>
              </a:lnSpc>
            </a:pPr>
            <a:r>
              <a:rPr sz="1600" b="0" spc="-30" dirty="0">
                <a:solidFill>
                  <a:srgbClr val="167981"/>
                </a:solidFill>
                <a:latin typeface="Calibri Light"/>
                <a:cs typeface="Calibri Light"/>
              </a:rPr>
              <a:t>HOSPITAL</a:t>
            </a:r>
            <a:r>
              <a:rPr sz="1600" b="0" spc="-55" dirty="0">
                <a:solidFill>
                  <a:srgbClr val="167981"/>
                </a:solidFill>
                <a:latin typeface="Calibri Light"/>
                <a:cs typeface="Calibri Light"/>
              </a:rPr>
              <a:t> </a:t>
            </a:r>
            <a:r>
              <a:rPr sz="1600" b="0" spc="-30" dirty="0">
                <a:solidFill>
                  <a:srgbClr val="167981"/>
                </a:solidFill>
                <a:latin typeface="Calibri Light"/>
                <a:cs typeface="Calibri Light"/>
              </a:rPr>
              <a:t>INPATIENT</a:t>
            </a:r>
            <a:r>
              <a:rPr sz="1600" b="0" spc="-35" dirty="0">
                <a:solidFill>
                  <a:srgbClr val="167981"/>
                </a:solidFill>
                <a:latin typeface="Calibri Light"/>
                <a:cs typeface="Calibri Light"/>
              </a:rPr>
              <a:t> </a:t>
            </a:r>
            <a:r>
              <a:rPr sz="1600" b="0" dirty="0">
                <a:solidFill>
                  <a:srgbClr val="167981"/>
                </a:solidFill>
                <a:latin typeface="Calibri Light"/>
                <a:cs typeface="Calibri Light"/>
              </a:rPr>
              <a:t>&amp;</a:t>
            </a:r>
            <a:r>
              <a:rPr sz="1600" b="0" spc="-55" dirty="0">
                <a:solidFill>
                  <a:srgbClr val="167981"/>
                </a:solidFill>
                <a:latin typeface="Calibri Light"/>
                <a:cs typeface="Calibri Light"/>
              </a:rPr>
              <a:t> </a:t>
            </a:r>
            <a:r>
              <a:rPr sz="1600" b="0" spc="-30" dirty="0">
                <a:solidFill>
                  <a:srgbClr val="167981"/>
                </a:solidFill>
                <a:latin typeface="Calibri Light"/>
                <a:cs typeface="Calibri Light"/>
              </a:rPr>
              <a:t>OUTPATIENT,</a:t>
            </a:r>
            <a:r>
              <a:rPr sz="1600" b="0" spc="-40" dirty="0">
                <a:solidFill>
                  <a:srgbClr val="167981"/>
                </a:solidFill>
                <a:latin typeface="Calibri Light"/>
                <a:cs typeface="Calibri Light"/>
              </a:rPr>
              <a:t> </a:t>
            </a:r>
            <a:r>
              <a:rPr sz="1600" b="0" dirty="0">
                <a:solidFill>
                  <a:srgbClr val="167981"/>
                </a:solidFill>
                <a:latin typeface="Calibri Light"/>
                <a:cs typeface="Calibri Light"/>
              </a:rPr>
              <a:t>&amp;</a:t>
            </a:r>
            <a:r>
              <a:rPr sz="1600" b="0" spc="-55" dirty="0">
                <a:solidFill>
                  <a:srgbClr val="167981"/>
                </a:solidFill>
                <a:latin typeface="Calibri Light"/>
                <a:cs typeface="Calibri Light"/>
              </a:rPr>
              <a:t> </a:t>
            </a:r>
            <a:r>
              <a:rPr sz="1600" b="0" spc="-25" dirty="0">
                <a:solidFill>
                  <a:srgbClr val="167981"/>
                </a:solidFill>
                <a:latin typeface="Calibri Light"/>
                <a:cs typeface="Calibri Light"/>
              </a:rPr>
              <a:t>PHYSICIAN</a:t>
            </a:r>
            <a:r>
              <a:rPr sz="1600" b="0" spc="-15" dirty="0">
                <a:solidFill>
                  <a:srgbClr val="167981"/>
                </a:solidFill>
                <a:latin typeface="Calibri Light"/>
                <a:cs typeface="Calibri Light"/>
              </a:rPr>
              <a:t> </a:t>
            </a:r>
            <a:r>
              <a:rPr sz="1600" b="0" spc="-25" dirty="0">
                <a:solidFill>
                  <a:srgbClr val="167981"/>
                </a:solidFill>
                <a:latin typeface="Calibri Light"/>
                <a:cs typeface="Calibri Light"/>
              </a:rPr>
              <a:t>UPLs</a:t>
            </a:r>
            <a:r>
              <a:rPr sz="1600" b="0" spc="-60" dirty="0">
                <a:solidFill>
                  <a:srgbClr val="167981"/>
                </a:solidFill>
                <a:latin typeface="Calibri Light"/>
                <a:cs typeface="Calibri Light"/>
              </a:rPr>
              <a:t> </a:t>
            </a:r>
            <a:r>
              <a:rPr sz="1600" b="0" spc="-10" dirty="0">
                <a:solidFill>
                  <a:srgbClr val="167981"/>
                </a:solidFill>
                <a:latin typeface="Calibri Light"/>
                <a:cs typeface="Calibri Light"/>
              </a:rPr>
              <a:t>in</a:t>
            </a:r>
            <a:r>
              <a:rPr sz="1600" b="0" spc="-60" dirty="0">
                <a:solidFill>
                  <a:srgbClr val="167981"/>
                </a:solidFill>
                <a:latin typeface="Calibri Light"/>
                <a:cs typeface="Calibri Light"/>
              </a:rPr>
              <a:t> </a:t>
            </a:r>
            <a:r>
              <a:rPr sz="1600" b="0" spc="-25" dirty="0">
                <a:solidFill>
                  <a:srgbClr val="167981"/>
                </a:solidFill>
                <a:latin typeface="Calibri Light"/>
                <a:cs typeface="Calibri Light"/>
              </a:rPr>
              <a:t>FFS</a:t>
            </a:r>
            <a:endParaRPr sz="1600">
              <a:latin typeface="Calibri Light"/>
              <a:cs typeface="Calibri Ligh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49300" y="1548917"/>
            <a:ext cx="4022725" cy="53784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1000" b="1" spc="-10" dirty="0">
                <a:solidFill>
                  <a:srgbClr val="167981"/>
                </a:solidFill>
                <a:latin typeface="Calibri"/>
                <a:cs typeface="Calibri"/>
              </a:rPr>
              <a:t>Upper</a:t>
            </a:r>
            <a:r>
              <a:rPr sz="1000" b="1" spc="-30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167981"/>
                </a:solidFill>
                <a:latin typeface="Calibri"/>
                <a:cs typeface="Calibri"/>
              </a:rPr>
              <a:t>Payment Limit</a:t>
            </a:r>
            <a:r>
              <a:rPr sz="1000" b="1" spc="-15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167981"/>
                </a:solidFill>
                <a:latin typeface="Calibri"/>
                <a:cs typeface="Calibri"/>
              </a:rPr>
              <a:t>(UPL)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800" spc="-10" dirty="0">
                <a:solidFill>
                  <a:srgbClr val="167981"/>
                </a:solidFill>
                <a:latin typeface="Calibri"/>
                <a:cs typeface="Calibri"/>
              </a:rPr>
              <a:t>(42</a:t>
            </a:r>
            <a:r>
              <a:rPr sz="800" spc="-40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167981"/>
                </a:solidFill>
                <a:latin typeface="Calibri"/>
                <a:cs typeface="Calibri"/>
              </a:rPr>
              <a:t>C.F.R.</a:t>
            </a:r>
            <a:r>
              <a:rPr sz="800" spc="-25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167981"/>
                </a:solidFill>
                <a:latin typeface="Verdana"/>
                <a:cs typeface="Verdana"/>
              </a:rPr>
              <a:t>§</a:t>
            </a:r>
            <a:r>
              <a:rPr sz="800" spc="-110" dirty="0">
                <a:solidFill>
                  <a:srgbClr val="167981"/>
                </a:solidFill>
                <a:latin typeface="Verdana"/>
                <a:cs typeface="Verdana"/>
              </a:rPr>
              <a:t> </a:t>
            </a:r>
            <a:r>
              <a:rPr sz="800" spc="-10" dirty="0">
                <a:solidFill>
                  <a:srgbClr val="167981"/>
                </a:solidFill>
                <a:latin typeface="Calibri"/>
                <a:cs typeface="Calibri"/>
              </a:rPr>
              <a:t>447.272)</a:t>
            </a:r>
            <a:endParaRPr sz="800">
              <a:latin typeface="Calibri"/>
              <a:cs typeface="Calibri"/>
            </a:endParaRPr>
          </a:p>
          <a:p>
            <a:pPr marL="384175" indent="-143510">
              <a:lnSpc>
                <a:spcPct val="100000"/>
              </a:lnSpc>
              <a:spcBef>
                <a:spcPts val="229"/>
              </a:spcBef>
              <a:buClr>
                <a:srgbClr val="167981"/>
              </a:buClr>
              <a:buFont typeface="Wingdings"/>
              <a:buChar char=""/>
              <a:tabLst>
                <a:tab pos="384810" algn="l"/>
              </a:tabLst>
            </a:pP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Cost</a:t>
            </a:r>
            <a:r>
              <a:rPr sz="10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of</a:t>
            </a:r>
            <a:r>
              <a:rPr sz="1000" spc="-4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services</a:t>
            </a:r>
            <a:r>
              <a:rPr sz="1000" spc="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provided</a:t>
            </a:r>
            <a:r>
              <a:rPr sz="10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to</a:t>
            </a:r>
            <a:r>
              <a:rPr sz="100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Medicaid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patients</a:t>
            </a:r>
            <a:r>
              <a:rPr sz="10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up</a:t>
            </a:r>
            <a:r>
              <a:rPr sz="1000" spc="-4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to</a:t>
            </a:r>
            <a:r>
              <a:rPr sz="100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the</a:t>
            </a:r>
            <a:r>
              <a:rPr sz="1000" spc="-4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Medicare</a:t>
            </a:r>
            <a:r>
              <a:rPr sz="10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level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49300" y="2289426"/>
            <a:ext cx="1751330" cy="75755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1000" b="1" spc="-10" dirty="0">
                <a:solidFill>
                  <a:srgbClr val="167981"/>
                </a:solidFill>
                <a:latin typeface="Calibri"/>
                <a:cs typeface="Calibri"/>
              </a:rPr>
              <a:t>Collective</a:t>
            </a:r>
            <a:r>
              <a:rPr sz="1000" b="1" spc="-5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167981"/>
                </a:solidFill>
                <a:latin typeface="Calibri"/>
                <a:cs typeface="Calibri"/>
              </a:rPr>
              <a:t>Hospital </a:t>
            </a:r>
            <a:r>
              <a:rPr sz="1000" b="1" spc="-20" dirty="0">
                <a:solidFill>
                  <a:srgbClr val="167981"/>
                </a:solidFill>
                <a:latin typeface="Calibri"/>
                <a:cs typeface="Calibri"/>
              </a:rPr>
              <a:t>UPLs</a:t>
            </a:r>
            <a:endParaRPr sz="1000">
              <a:latin typeface="Calibri"/>
              <a:cs typeface="Calibri"/>
            </a:endParaRPr>
          </a:p>
          <a:p>
            <a:pPr marL="384175" indent="-144145">
              <a:lnSpc>
                <a:spcPct val="100000"/>
              </a:lnSpc>
              <a:spcBef>
                <a:spcPts val="240"/>
              </a:spcBef>
              <a:buClr>
                <a:srgbClr val="167981"/>
              </a:buClr>
              <a:buFont typeface="Wingdings"/>
              <a:buChar char=""/>
              <a:tabLst>
                <a:tab pos="384810" algn="l"/>
              </a:tabLst>
            </a:pPr>
            <a:r>
              <a:rPr sz="1000" spc="-25" dirty="0">
                <a:solidFill>
                  <a:srgbClr val="333333"/>
                </a:solidFill>
                <a:latin typeface="Calibri"/>
                <a:cs typeface="Calibri"/>
              </a:rPr>
              <a:t>State-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owned</a:t>
            </a:r>
            <a:r>
              <a:rPr sz="1000" spc="4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hospitals:</a:t>
            </a:r>
            <a:endParaRPr sz="1000">
              <a:latin typeface="Calibri"/>
              <a:cs typeface="Calibri"/>
            </a:endParaRPr>
          </a:p>
          <a:p>
            <a:pPr marL="384175" indent="-143510">
              <a:lnSpc>
                <a:spcPct val="100000"/>
              </a:lnSpc>
              <a:spcBef>
                <a:spcPts val="240"/>
              </a:spcBef>
              <a:buClr>
                <a:srgbClr val="167981"/>
              </a:buClr>
              <a:buFont typeface="Wingdings"/>
              <a:buChar char=""/>
              <a:tabLst>
                <a:tab pos="384810" algn="l"/>
              </a:tabLst>
            </a:pP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Non-state public</a:t>
            </a:r>
            <a:r>
              <a:rPr sz="10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hospitals:</a:t>
            </a:r>
            <a:endParaRPr sz="1000">
              <a:latin typeface="Calibri"/>
              <a:cs typeface="Calibri"/>
            </a:endParaRPr>
          </a:p>
          <a:p>
            <a:pPr marL="384810" indent="-144145">
              <a:lnSpc>
                <a:spcPct val="100000"/>
              </a:lnSpc>
              <a:spcBef>
                <a:spcPts val="240"/>
              </a:spcBef>
              <a:buClr>
                <a:srgbClr val="167981"/>
              </a:buClr>
              <a:buFont typeface="Wingdings"/>
              <a:buChar char=""/>
              <a:tabLst>
                <a:tab pos="385445" algn="l"/>
              </a:tabLst>
            </a:pP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Private hospitals: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35263" y="2472334"/>
            <a:ext cx="222758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just">
              <a:lnSpc>
                <a:spcPct val="120000"/>
              </a:lnSpc>
              <a:spcBef>
                <a:spcPts val="100"/>
              </a:spcBef>
            </a:pP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What</a:t>
            </a:r>
            <a:r>
              <a:rPr sz="1000" spc="-4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Medicare would</a:t>
            </a:r>
            <a:r>
              <a:rPr sz="10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pay</a:t>
            </a:r>
            <a:r>
              <a:rPr sz="1000" spc="-4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for</a:t>
            </a:r>
            <a:r>
              <a:rPr sz="100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same</a:t>
            </a:r>
            <a:r>
              <a:rPr sz="10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service What</a:t>
            </a:r>
            <a:r>
              <a:rPr sz="1000" spc="-4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Medicare would</a:t>
            </a:r>
            <a:r>
              <a:rPr sz="10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pay</a:t>
            </a:r>
            <a:r>
              <a:rPr sz="1000" spc="-4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for</a:t>
            </a:r>
            <a:r>
              <a:rPr sz="100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same</a:t>
            </a:r>
            <a:r>
              <a:rPr sz="10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service What</a:t>
            </a:r>
            <a:r>
              <a:rPr sz="1000" spc="-4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Medicare would</a:t>
            </a:r>
            <a:r>
              <a:rPr sz="10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pay</a:t>
            </a:r>
            <a:r>
              <a:rPr sz="1000" spc="-4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for</a:t>
            </a:r>
            <a:r>
              <a:rPr sz="100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same</a:t>
            </a:r>
            <a:r>
              <a:rPr sz="10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service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77900" y="3233419"/>
            <a:ext cx="478409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In</a:t>
            </a:r>
            <a:r>
              <a:rPr sz="10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aggregate,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 these</a:t>
            </a:r>
            <a:r>
              <a:rPr sz="10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providers</a:t>
            </a:r>
            <a:r>
              <a:rPr sz="100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cannot</a:t>
            </a:r>
            <a:r>
              <a:rPr sz="10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be</a:t>
            </a:r>
            <a:r>
              <a:rPr sz="100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paid</a:t>
            </a:r>
            <a:r>
              <a:rPr sz="10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higher</a:t>
            </a:r>
            <a:r>
              <a:rPr sz="10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than</a:t>
            </a:r>
            <a:r>
              <a:rPr sz="10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Medicare.</a:t>
            </a:r>
            <a:r>
              <a:rPr sz="100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Individually,</a:t>
            </a:r>
            <a:r>
              <a:rPr sz="10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some</a:t>
            </a:r>
            <a:r>
              <a:rPr sz="10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can</a:t>
            </a:r>
            <a:r>
              <a:rPr sz="10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25" dirty="0">
                <a:solidFill>
                  <a:srgbClr val="333333"/>
                </a:solidFill>
                <a:latin typeface="Calibri"/>
                <a:cs typeface="Calibri"/>
              </a:rPr>
              <a:t>be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paid</a:t>
            </a:r>
            <a:r>
              <a:rPr sz="10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above</a:t>
            </a:r>
            <a:r>
              <a:rPr sz="10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Medicare.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78026" y="3754693"/>
            <a:ext cx="12579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5575" indent="-143510">
              <a:lnSpc>
                <a:spcPct val="100000"/>
              </a:lnSpc>
              <a:spcBef>
                <a:spcPts val="95"/>
              </a:spcBef>
              <a:buClr>
                <a:srgbClr val="167981"/>
              </a:buClr>
              <a:buFont typeface="Wingdings"/>
              <a:buChar char=""/>
              <a:tabLst>
                <a:tab pos="156210" algn="l"/>
              </a:tabLst>
            </a:pP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Professional</a:t>
            </a:r>
            <a:r>
              <a:rPr sz="1000" spc="-4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Services: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035418" y="3754693"/>
            <a:ext cx="2291080" cy="33147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3970" marR="5080" indent="-1905">
              <a:lnSpc>
                <a:spcPct val="101000"/>
              </a:lnSpc>
              <a:spcBef>
                <a:spcPts val="80"/>
              </a:spcBef>
            </a:pP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What</a:t>
            </a:r>
            <a:r>
              <a:rPr sz="10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would</a:t>
            </a:r>
            <a:r>
              <a:rPr sz="10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be</a:t>
            </a:r>
            <a:r>
              <a:rPr sz="10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the</a:t>
            </a:r>
            <a:r>
              <a:rPr sz="10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average</a:t>
            </a:r>
            <a:r>
              <a:rPr sz="1000" spc="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commercial</a:t>
            </a:r>
            <a:r>
              <a:rPr sz="1000" spc="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20" dirty="0">
                <a:solidFill>
                  <a:srgbClr val="333333"/>
                </a:solidFill>
                <a:latin typeface="Calibri"/>
                <a:cs typeface="Calibri"/>
              </a:rPr>
              <a:t>rate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received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 by</a:t>
            </a:r>
            <a:r>
              <a:rPr sz="10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providers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796788" y="4100576"/>
            <a:ext cx="597535" cy="109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50" dirty="0">
                <a:solidFill>
                  <a:srgbClr val="7D7D7D"/>
                </a:solidFill>
                <a:latin typeface="Calibri"/>
                <a:cs typeface="Calibri"/>
              </a:rPr>
              <a:t>Sellers</a:t>
            </a:r>
            <a:r>
              <a:rPr sz="550" spc="-45" dirty="0">
                <a:solidFill>
                  <a:srgbClr val="7D7D7D"/>
                </a:solidFill>
                <a:latin typeface="Calibri"/>
                <a:cs typeface="Calibri"/>
              </a:rPr>
              <a:t> </a:t>
            </a:r>
            <a:r>
              <a:rPr sz="550" dirty="0">
                <a:solidFill>
                  <a:srgbClr val="7D7D7D"/>
                </a:solidFill>
                <a:latin typeface="Calibri"/>
                <a:cs typeface="Calibri"/>
              </a:rPr>
              <a:t>Dorsey</a:t>
            </a:r>
            <a:r>
              <a:rPr sz="550" spc="225" dirty="0">
                <a:solidFill>
                  <a:srgbClr val="7D7D7D"/>
                </a:solidFill>
                <a:latin typeface="Calibri"/>
                <a:cs typeface="Calibri"/>
              </a:rPr>
              <a:t> </a:t>
            </a:r>
            <a:r>
              <a:rPr sz="550" dirty="0">
                <a:solidFill>
                  <a:srgbClr val="7D7D7D"/>
                </a:solidFill>
                <a:latin typeface="Calibri"/>
                <a:cs typeface="Calibri"/>
              </a:rPr>
              <a:t>|</a:t>
            </a:r>
            <a:r>
              <a:rPr sz="550" spc="345" dirty="0">
                <a:solidFill>
                  <a:srgbClr val="7D7D7D"/>
                </a:solidFill>
                <a:latin typeface="Calibri"/>
                <a:cs typeface="Calibri"/>
              </a:rPr>
              <a:t> </a:t>
            </a:r>
            <a:r>
              <a:rPr sz="550" b="1" spc="-50" dirty="0">
                <a:solidFill>
                  <a:srgbClr val="E26C08"/>
                </a:solidFill>
                <a:latin typeface="Calibri"/>
                <a:cs typeface="Calibri"/>
              </a:rPr>
              <a:t>9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68300" y="4312411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242424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49300" y="4952491"/>
            <a:ext cx="5058410" cy="19202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385"/>
              </a:lnSpc>
              <a:spcBef>
                <a:spcPts val="100"/>
              </a:spcBef>
            </a:pPr>
            <a:r>
              <a:rPr sz="1200" b="1" dirty="0">
                <a:solidFill>
                  <a:srgbClr val="167981"/>
                </a:solidFill>
                <a:latin typeface="Calibri"/>
                <a:cs typeface="Calibri"/>
              </a:rPr>
              <a:t>MEDICAID</a:t>
            </a:r>
            <a:r>
              <a:rPr sz="1200" b="1" spc="-35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167981"/>
                </a:solidFill>
                <a:latin typeface="Calibri"/>
                <a:cs typeface="Calibri"/>
              </a:rPr>
              <a:t>FINANCING</a:t>
            </a:r>
            <a:endParaRPr sz="1200">
              <a:latin typeface="Calibri"/>
              <a:cs typeface="Calibri"/>
            </a:endParaRPr>
          </a:p>
          <a:p>
            <a:pPr marL="15240">
              <a:lnSpc>
                <a:spcPts val="1864"/>
              </a:lnSpc>
            </a:pPr>
            <a:r>
              <a:rPr sz="1600" b="0" spc="-10" dirty="0">
                <a:solidFill>
                  <a:srgbClr val="167981"/>
                </a:solidFill>
                <a:latin typeface="Calibri Light"/>
                <a:cs typeface="Calibri Light"/>
              </a:rPr>
              <a:t>MEDICAID</a:t>
            </a:r>
            <a:r>
              <a:rPr sz="1600" b="0" spc="-50" dirty="0">
                <a:solidFill>
                  <a:srgbClr val="167981"/>
                </a:solidFill>
                <a:latin typeface="Calibri Light"/>
                <a:cs typeface="Calibri Light"/>
              </a:rPr>
              <a:t> </a:t>
            </a:r>
            <a:r>
              <a:rPr sz="1600" b="0" spc="-10" dirty="0">
                <a:solidFill>
                  <a:srgbClr val="167981"/>
                </a:solidFill>
                <a:latin typeface="Calibri Light"/>
                <a:cs typeface="Calibri Light"/>
              </a:rPr>
              <a:t>DIRECTED</a:t>
            </a:r>
            <a:r>
              <a:rPr sz="1600" b="0" spc="-60" dirty="0">
                <a:solidFill>
                  <a:srgbClr val="167981"/>
                </a:solidFill>
                <a:latin typeface="Calibri Light"/>
                <a:cs typeface="Calibri Light"/>
              </a:rPr>
              <a:t> </a:t>
            </a:r>
            <a:r>
              <a:rPr sz="1600" b="0" spc="-10" dirty="0">
                <a:solidFill>
                  <a:srgbClr val="167981"/>
                </a:solidFill>
                <a:latin typeface="Calibri Light"/>
                <a:cs typeface="Calibri Light"/>
              </a:rPr>
              <a:t>PAYMENTS</a:t>
            </a:r>
            <a:endParaRPr sz="1600">
              <a:latin typeface="Calibri Light"/>
              <a:cs typeface="Calibri Light"/>
            </a:endParaRPr>
          </a:p>
          <a:p>
            <a:pPr marL="184785" indent="-172720">
              <a:lnSpc>
                <a:spcPct val="100000"/>
              </a:lnSpc>
              <a:spcBef>
                <a:spcPts val="790"/>
              </a:spcBef>
              <a:buFont typeface="Wingdings"/>
              <a:buChar char=""/>
              <a:tabLst>
                <a:tab pos="185420" algn="l"/>
              </a:tabLst>
            </a:pPr>
            <a:r>
              <a:rPr sz="1000" b="1" spc="-10" dirty="0">
                <a:solidFill>
                  <a:srgbClr val="167981"/>
                </a:solidFill>
                <a:latin typeface="Calibri"/>
                <a:cs typeface="Calibri"/>
              </a:rPr>
              <a:t>What</a:t>
            </a:r>
            <a:r>
              <a:rPr sz="1000" b="1" spc="-30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167981"/>
                </a:solidFill>
                <a:latin typeface="Calibri"/>
                <a:cs typeface="Calibri"/>
              </a:rPr>
              <a:t>are</a:t>
            </a:r>
            <a:r>
              <a:rPr sz="1000" b="1" spc="-30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167981"/>
                </a:solidFill>
                <a:latin typeface="Calibri"/>
                <a:cs typeface="Calibri"/>
              </a:rPr>
              <a:t>Directed</a:t>
            </a:r>
            <a:r>
              <a:rPr sz="1000" b="1" spc="-30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167981"/>
                </a:solidFill>
                <a:latin typeface="Calibri"/>
                <a:cs typeface="Calibri"/>
              </a:rPr>
              <a:t>Payments?</a:t>
            </a:r>
            <a:endParaRPr sz="1000">
              <a:latin typeface="Calibri"/>
              <a:cs typeface="Calibri"/>
            </a:endParaRPr>
          </a:p>
          <a:p>
            <a:pPr marL="384810" marR="26034" lvl="1" indent="-144145">
              <a:lnSpc>
                <a:spcPct val="100000"/>
              </a:lnSpc>
              <a:spcBef>
                <a:spcPts val="210"/>
              </a:spcBef>
              <a:buClr>
                <a:srgbClr val="167981"/>
              </a:buClr>
              <a:buFont typeface="Arial"/>
              <a:buChar char="•"/>
              <a:tabLst>
                <a:tab pos="384810" algn="l"/>
              </a:tabLst>
            </a:pP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Directed</a:t>
            </a:r>
            <a:r>
              <a:rPr sz="900" spc="-4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Payments</a:t>
            </a:r>
            <a:r>
              <a:rPr sz="9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are</a:t>
            </a:r>
            <a:r>
              <a:rPr sz="900" spc="-4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Medicaid</a:t>
            </a:r>
            <a:r>
              <a:rPr sz="9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supplemental</a:t>
            </a:r>
            <a:r>
              <a:rPr sz="9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payments</a:t>
            </a:r>
            <a:r>
              <a:rPr sz="9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in</a:t>
            </a:r>
            <a:r>
              <a:rPr sz="9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333333"/>
                </a:solidFill>
                <a:latin typeface="Calibri"/>
                <a:cs typeface="Calibri"/>
              </a:rPr>
              <a:t>Managed</a:t>
            </a:r>
            <a:r>
              <a:rPr sz="900" b="1" spc="-5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333333"/>
                </a:solidFill>
                <a:latin typeface="Calibri"/>
                <a:cs typeface="Calibri"/>
              </a:rPr>
              <a:t>Care</a:t>
            </a:r>
            <a:r>
              <a:rPr sz="900" b="1" spc="-5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that</a:t>
            </a:r>
            <a:r>
              <a:rPr sz="900" spc="-5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conform</a:t>
            </a:r>
            <a:r>
              <a:rPr sz="900" spc="-4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to</a:t>
            </a:r>
            <a:r>
              <a:rPr sz="9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the</a:t>
            </a:r>
            <a:r>
              <a:rPr sz="9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-20" dirty="0">
                <a:solidFill>
                  <a:srgbClr val="333333"/>
                </a:solidFill>
                <a:latin typeface="Calibri"/>
                <a:cs typeface="Calibri"/>
              </a:rPr>
              <a:t>2016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 CMS</a:t>
            </a:r>
            <a:r>
              <a:rPr sz="9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Medicaid</a:t>
            </a:r>
            <a:r>
              <a:rPr sz="900" spc="-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Managed</a:t>
            </a:r>
            <a:r>
              <a:rPr sz="900" spc="-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Care</a:t>
            </a:r>
            <a:r>
              <a:rPr sz="900" spc="-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-20" dirty="0">
                <a:solidFill>
                  <a:srgbClr val="333333"/>
                </a:solidFill>
                <a:latin typeface="Calibri"/>
                <a:cs typeface="Calibri"/>
              </a:rPr>
              <a:t>Rule.</a:t>
            </a:r>
            <a:endParaRPr sz="900">
              <a:latin typeface="Calibri"/>
              <a:cs typeface="Calibri"/>
            </a:endParaRPr>
          </a:p>
          <a:p>
            <a:pPr marL="384175" marR="5080" lvl="1" indent="-143510">
              <a:lnSpc>
                <a:spcPct val="99400"/>
              </a:lnSpc>
              <a:spcBef>
                <a:spcPts val="425"/>
              </a:spcBef>
              <a:buClr>
                <a:srgbClr val="167981"/>
              </a:buClr>
              <a:buFont typeface="Arial"/>
              <a:buChar char="•"/>
              <a:tabLst>
                <a:tab pos="384810" algn="l"/>
              </a:tabLst>
            </a:pP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In</a:t>
            </a:r>
            <a:r>
              <a:rPr sz="900" spc="-4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2016,</a:t>
            </a:r>
            <a:r>
              <a:rPr sz="9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333333"/>
                </a:solidFill>
                <a:latin typeface="Calibri"/>
                <a:cs typeface="Calibri"/>
              </a:rPr>
              <a:t>CMS</a:t>
            </a:r>
            <a:r>
              <a:rPr sz="900" spc="-4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began</a:t>
            </a:r>
            <a:r>
              <a:rPr sz="9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to</a:t>
            </a:r>
            <a:r>
              <a:rPr sz="9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phase</a:t>
            </a:r>
            <a:r>
              <a:rPr sz="9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out</a:t>
            </a:r>
            <a:r>
              <a:rPr sz="9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so-called</a:t>
            </a:r>
            <a:r>
              <a:rPr sz="9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333333"/>
                </a:solidFill>
                <a:latin typeface="Calibri"/>
                <a:cs typeface="Calibri"/>
              </a:rPr>
              <a:t>“pass-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through</a:t>
            </a:r>
            <a:r>
              <a:rPr sz="900" spc="-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payments”</a:t>
            </a:r>
            <a:r>
              <a:rPr sz="9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and</a:t>
            </a:r>
            <a:r>
              <a:rPr sz="90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updated</a:t>
            </a:r>
            <a:r>
              <a:rPr sz="90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the</a:t>
            </a:r>
            <a:r>
              <a:rPr sz="9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regulations</a:t>
            </a:r>
            <a:r>
              <a:rPr sz="9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-25" dirty="0">
                <a:solidFill>
                  <a:srgbClr val="333333"/>
                </a:solidFill>
                <a:latin typeface="Calibri"/>
                <a:cs typeface="Calibri"/>
              </a:rPr>
              <a:t>for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 Medicaid</a:t>
            </a:r>
            <a:r>
              <a:rPr sz="9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managed</a:t>
            </a:r>
            <a:r>
              <a:rPr sz="900" spc="-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care</a:t>
            </a:r>
            <a:r>
              <a:rPr sz="9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and</a:t>
            </a:r>
            <a:r>
              <a:rPr sz="900" spc="-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created</a:t>
            </a:r>
            <a:r>
              <a:rPr sz="9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a</a:t>
            </a:r>
            <a:r>
              <a:rPr sz="90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new</a:t>
            </a:r>
            <a:r>
              <a:rPr sz="90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option</a:t>
            </a:r>
            <a:r>
              <a:rPr sz="900" spc="-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for</a:t>
            </a:r>
            <a:r>
              <a:rPr sz="9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states,</a:t>
            </a:r>
            <a:r>
              <a:rPr sz="90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allowing</a:t>
            </a:r>
            <a:r>
              <a:rPr sz="9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them</a:t>
            </a:r>
            <a:r>
              <a:rPr sz="90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to</a:t>
            </a:r>
            <a:r>
              <a:rPr sz="90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direct</a:t>
            </a:r>
            <a:r>
              <a:rPr sz="900" spc="-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managed</a:t>
            </a:r>
            <a:r>
              <a:rPr sz="900" spc="-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-20" dirty="0">
                <a:solidFill>
                  <a:srgbClr val="333333"/>
                </a:solidFill>
                <a:latin typeface="Calibri"/>
                <a:cs typeface="Calibri"/>
              </a:rPr>
              <a:t>care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 organizations</a:t>
            </a:r>
            <a:r>
              <a:rPr sz="9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to</a:t>
            </a:r>
            <a:r>
              <a:rPr sz="90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pay</a:t>
            </a:r>
            <a:r>
              <a:rPr sz="900" spc="-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providers</a:t>
            </a:r>
            <a:r>
              <a:rPr sz="900" spc="-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according</a:t>
            </a:r>
            <a:r>
              <a:rPr sz="9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to</a:t>
            </a:r>
            <a:r>
              <a:rPr sz="90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specific</a:t>
            </a:r>
            <a:r>
              <a:rPr sz="90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rates</a:t>
            </a:r>
            <a:r>
              <a:rPr sz="9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or</a:t>
            </a:r>
            <a:r>
              <a:rPr sz="900" spc="-10" dirty="0">
                <a:solidFill>
                  <a:srgbClr val="333333"/>
                </a:solidFill>
                <a:latin typeface="Calibri"/>
                <a:cs typeface="Calibri"/>
              </a:rPr>
              <a:t> methods.</a:t>
            </a:r>
            <a:endParaRPr sz="900">
              <a:latin typeface="Calibri"/>
              <a:cs typeface="Calibri"/>
            </a:endParaRPr>
          </a:p>
          <a:p>
            <a:pPr marL="384175" marR="337185" lvl="1" indent="-143510" algn="just">
              <a:lnSpc>
                <a:spcPct val="100000"/>
              </a:lnSpc>
              <a:spcBef>
                <a:spcPts val="420"/>
              </a:spcBef>
              <a:buClr>
                <a:srgbClr val="167981"/>
              </a:buClr>
              <a:buFont typeface="Arial"/>
              <a:buChar char="•"/>
              <a:tabLst>
                <a:tab pos="384810" algn="l"/>
              </a:tabLst>
            </a:pP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CMS</a:t>
            </a:r>
            <a:r>
              <a:rPr sz="900" spc="-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required</a:t>
            </a:r>
            <a:r>
              <a:rPr sz="90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that</a:t>
            </a:r>
            <a:r>
              <a:rPr sz="900" spc="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directed</a:t>
            </a:r>
            <a:r>
              <a:rPr sz="90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payments</a:t>
            </a:r>
            <a:r>
              <a:rPr sz="90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be</a:t>
            </a:r>
            <a:r>
              <a:rPr sz="90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tied</a:t>
            </a:r>
            <a:r>
              <a:rPr sz="900" spc="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to utilization</a:t>
            </a:r>
            <a:r>
              <a:rPr sz="90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and</a:t>
            </a:r>
            <a:r>
              <a:rPr sz="900" spc="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delivery of</a:t>
            </a:r>
            <a:r>
              <a:rPr sz="900" spc="-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services</a:t>
            </a:r>
            <a:r>
              <a:rPr sz="90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under </a:t>
            </a:r>
            <a:r>
              <a:rPr sz="900" spc="-25" dirty="0">
                <a:solidFill>
                  <a:srgbClr val="333333"/>
                </a:solidFill>
                <a:latin typeface="Calibri"/>
                <a:cs typeface="Calibri"/>
              </a:rPr>
              <a:t>the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 managed</a:t>
            </a:r>
            <a:r>
              <a:rPr sz="90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care</a:t>
            </a:r>
            <a:r>
              <a:rPr sz="90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contract,</a:t>
            </a:r>
            <a:r>
              <a:rPr sz="9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be</a:t>
            </a:r>
            <a:r>
              <a:rPr sz="9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distributed</a:t>
            </a:r>
            <a:r>
              <a:rPr sz="900" spc="-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equally</a:t>
            </a:r>
            <a:r>
              <a:rPr sz="900" spc="-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to</a:t>
            </a:r>
            <a:r>
              <a:rPr sz="9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specified</a:t>
            </a:r>
            <a:r>
              <a:rPr sz="9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providers</a:t>
            </a:r>
            <a:r>
              <a:rPr sz="90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under</a:t>
            </a:r>
            <a:r>
              <a:rPr sz="9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the</a:t>
            </a:r>
            <a:r>
              <a:rPr sz="9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managed</a:t>
            </a:r>
            <a:r>
              <a:rPr sz="9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-20" dirty="0">
                <a:solidFill>
                  <a:srgbClr val="333333"/>
                </a:solidFill>
                <a:latin typeface="Calibri"/>
                <a:cs typeface="Calibri"/>
              </a:rPr>
              <a:t>care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 contract,</a:t>
            </a:r>
            <a:r>
              <a:rPr sz="9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advance</a:t>
            </a:r>
            <a:r>
              <a:rPr sz="900" spc="-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at</a:t>
            </a:r>
            <a:r>
              <a:rPr sz="900" spc="-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least</a:t>
            </a:r>
            <a:r>
              <a:rPr sz="900" spc="-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one</a:t>
            </a:r>
            <a:r>
              <a:rPr sz="900" spc="-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goal</a:t>
            </a:r>
            <a:r>
              <a:rPr sz="900" spc="-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in</a:t>
            </a:r>
            <a:r>
              <a:rPr sz="9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the</a:t>
            </a:r>
            <a:r>
              <a:rPr sz="900" spc="-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state’s</a:t>
            </a:r>
            <a:r>
              <a:rPr sz="900" spc="-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managed</a:t>
            </a:r>
            <a:r>
              <a:rPr sz="900" spc="-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care</a:t>
            </a:r>
            <a:r>
              <a:rPr sz="900" spc="-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33333"/>
                </a:solidFill>
                <a:latin typeface="Calibri"/>
                <a:cs typeface="Calibri"/>
              </a:rPr>
              <a:t>quality</a:t>
            </a:r>
            <a:r>
              <a:rPr sz="90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333333"/>
                </a:solidFill>
                <a:latin typeface="Calibri"/>
                <a:cs typeface="Calibri"/>
              </a:rPr>
              <a:t>strategy.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795264" y="8076692"/>
            <a:ext cx="629920" cy="109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50" dirty="0">
                <a:solidFill>
                  <a:srgbClr val="7D7D7D"/>
                </a:solidFill>
                <a:latin typeface="Calibri"/>
                <a:cs typeface="Calibri"/>
              </a:rPr>
              <a:t>Sellers</a:t>
            </a:r>
            <a:r>
              <a:rPr sz="550" spc="-45" dirty="0">
                <a:solidFill>
                  <a:srgbClr val="7D7D7D"/>
                </a:solidFill>
                <a:latin typeface="Calibri"/>
                <a:cs typeface="Calibri"/>
              </a:rPr>
              <a:t> </a:t>
            </a:r>
            <a:r>
              <a:rPr sz="550" dirty="0">
                <a:solidFill>
                  <a:srgbClr val="7D7D7D"/>
                </a:solidFill>
                <a:latin typeface="Calibri"/>
                <a:cs typeface="Calibri"/>
              </a:rPr>
              <a:t>Dorsey</a:t>
            </a:r>
            <a:r>
              <a:rPr sz="550" spc="225" dirty="0">
                <a:solidFill>
                  <a:srgbClr val="7D7D7D"/>
                </a:solidFill>
                <a:latin typeface="Calibri"/>
                <a:cs typeface="Calibri"/>
              </a:rPr>
              <a:t> </a:t>
            </a:r>
            <a:r>
              <a:rPr sz="550" dirty="0">
                <a:solidFill>
                  <a:srgbClr val="7D7D7D"/>
                </a:solidFill>
                <a:latin typeface="Calibri"/>
                <a:cs typeface="Calibri"/>
              </a:rPr>
              <a:t>|</a:t>
            </a:r>
            <a:r>
              <a:rPr sz="550" spc="345" dirty="0">
                <a:solidFill>
                  <a:srgbClr val="7D7D7D"/>
                </a:solidFill>
                <a:latin typeface="Calibri"/>
                <a:cs typeface="Calibri"/>
              </a:rPr>
              <a:t> </a:t>
            </a:r>
            <a:r>
              <a:rPr sz="550" b="1" spc="-25" dirty="0">
                <a:solidFill>
                  <a:srgbClr val="E26C08"/>
                </a:solidFill>
                <a:latin typeface="Calibri"/>
                <a:cs typeface="Calibri"/>
              </a:rPr>
              <a:t>10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68300" y="8288528"/>
            <a:ext cx="1479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5" dirty="0">
                <a:solidFill>
                  <a:srgbClr val="242424"/>
                </a:solidFill>
                <a:latin typeface="Calibri"/>
                <a:cs typeface="Calibri"/>
              </a:rPr>
              <a:t>10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381000" y="4832350"/>
            <a:ext cx="62865" cy="3429635"/>
            <a:chOff x="381000" y="4832350"/>
            <a:chExt cx="62865" cy="3429635"/>
          </a:xfrm>
        </p:grpSpPr>
        <p:sp>
          <p:nvSpPr>
            <p:cNvPr id="25" name="object 25"/>
            <p:cNvSpPr/>
            <p:nvPr/>
          </p:nvSpPr>
          <p:spPr>
            <a:xfrm>
              <a:off x="381000" y="5325109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1679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81000" y="5815330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90"/>
                  </a:lnTo>
                  <a:lnTo>
                    <a:pt x="62865" y="478790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5F5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81000" y="6308089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90">
                  <a:moveTo>
                    <a:pt x="62865" y="0"/>
                  </a:moveTo>
                  <a:lnTo>
                    <a:pt x="0" y="0"/>
                  </a:lnTo>
                  <a:lnTo>
                    <a:pt x="0" y="478790"/>
                  </a:lnTo>
                  <a:lnTo>
                    <a:pt x="62865" y="478790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E26C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81000" y="6800214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90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1FAA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81000" y="4832350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8AC0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81000" y="7783195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90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375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81000" y="7291070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90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2C75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87871" y="31495"/>
            <a:ext cx="675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libri"/>
                <a:cs typeface="Calibri"/>
              </a:rPr>
              <a:t>4/27/2023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750570" marR="5080" indent="-738505">
              <a:lnSpc>
                <a:spcPts val="2510"/>
              </a:lnSpc>
              <a:spcBef>
                <a:spcPts val="190"/>
              </a:spcBef>
              <a:tabLst>
                <a:tab pos="1612265" algn="l"/>
                <a:tab pos="2086610" algn="l"/>
                <a:tab pos="2491740" algn="l"/>
                <a:tab pos="2921635" algn="l"/>
                <a:tab pos="3263265" algn="l"/>
              </a:tabLst>
            </a:pPr>
            <a:r>
              <a:rPr spc="55" dirty="0"/>
              <a:t>OV</a:t>
            </a:r>
            <a:r>
              <a:rPr spc="-50" dirty="0"/>
              <a:t> </a:t>
            </a:r>
            <a:r>
              <a:rPr dirty="0"/>
              <a:t>E</a:t>
            </a:r>
            <a:r>
              <a:rPr spc="-180" dirty="0"/>
              <a:t> </a:t>
            </a:r>
            <a:r>
              <a:rPr dirty="0"/>
              <a:t>R</a:t>
            </a:r>
            <a:r>
              <a:rPr spc="-204" dirty="0"/>
              <a:t> </a:t>
            </a:r>
            <a:r>
              <a:rPr dirty="0"/>
              <a:t>V</a:t>
            </a:r>
            <a:r>
              <a:rPr spc="-180" dirty="0"/>
              <a:t> </a:t>
            </a:r>
            <a:r>
              <a:rPr dirty="0"/>
              <a:t>I</a:t>
            </a:r>
            <a:r>
              <a:rPr spc="-170" dirty="0"/>
              <a:t> </a:t>
            </a:r>
            <a:r>
              <a:rPr dirty="0"/>
              <a:t>E</a:t>
            </a:r>
            <a:r>
              <a:rPr spc="-195" dirty="0"/>
              <a:t> </a:t>
            </a:r>
            <a:r>
              <a:rPr spc="-50" dirty="0"/>
              <a:t>W</a:t>
            </a:r>
            <a:r>
              <a:rPr dirty="0"/>
              <a:t>	O</a:t>
            </a:r>
            <a:r>
              <a:rPr spc="-190" dirty="0"/>
              <a:t> </a:t>
            </a:r>
            <a:r>
              <a:rPr spc="-50" dirty="0"/>
              <a:t>F</a:t>
            </a:r>
            <a:r>
              <a:rPr dirty="0"/>
              <a:t>	R</a:t>
            </a:r>
            <a:r>
              <a:rPr spc="-170" dirty="0"/>
              <a:t> </a:t>
            </a:r>
            <a:r>
              <a:rPr spc="55" dirty="0"/>
              <a:t>EC</a:t>
            </a:r>
            <a:r>
              <a:rPr spc="-55" dirty="0"/>
              <a:t> </a:t>
            </a:r>
            <a:r>
              <a:rPr dirty="0"/>
              <a:t>E</a:t>
            </a:r>
            <a:r>
              <a:rPr spc="-180" dirty="0"/>
              <a:t> </a:t>
            </a:r>
            <a:r>
              <a:rPr dirty="0"/>
              <a:t>N</a:t>
            </a:r>
            <a:r>
              <a:rPr spc="-190" dirty="0"/>
              <a:t> </a:t>
            </a:r>
            <a:r>
              <a:rPr spc="-50" dirty="0"/>
              <a:t>T</a:t>
            </a:r>
            <a:r>
              <a:rPr dirty="0"/>
              <a:t>	M</a:t>
            </a:r>
            <a:r>
              <a:rPr spc="-185" dirty="0"/>
              <a:t> </a:t>
            </a:r>
            <a:r>
              <a:rPr dirty="0"/>
              <a:t>E</a:t>
            </a:r>
            <a:r>
              <a:rPr spc="-180" dirty="0"/>
              <a:t> </a:t>
            </a:r>
            <a:r>
              <a:rPr dirty="0"/>
              <a:t>D</a:t>
            </a:r>
            <a:r>
              <a:rPr spc="-190" dirty="0"/>
              <a:t> </a:t>
            </a:r>
            <a:r>
              <a:rPr dirty="0"/>
              <a:t>I</a:t>
            </a:r>
            <a:r>
              <a:rPr spc="-170" dirty="0"/>
              <a:t> </a:t>
            </a:r>
            <a:r>
              <a:rPr dirty="0"/>
              <a:t>C</a:t>
            </a:r>
            <a:r>
              <a:rPr spc="-175" dirty="0"/>
              <a:t> </a:t>
            </a:r>
            <a:r>
              <a:rPr dirty="0"/>
              <a:t>A</a:t>
            </a:r>
            <a:r>
              <a:rPr spc="-190" dirty="0"/>
              <a:t> </a:t>
            </a:r>
            <a:r>
              <a:rPr dirty="0"/>
              <a:t>I</a:t>
            </a:r>
            <a:r>
              <a:rPr spc="-185" dirty="0"/>
              <a:t> </a:t>
            </a:r>
            <a:r>
              <a:rPr spc="-50" dirty="0"/>
              <a:t>D </a:t>
            </a:r>
            <a:r>
              <a:rPr dirty="0"/>
              <a:t>F</a:t>
            </a:r>
            <a:r>
              <a:rPr spc="-160" dirty="0"/>
              <a:t> </a:t>
            </a:r>
            <a:r>
              <a:rPr dirty="0"/>
              <a:t>I</a:t>
            </a:r>
            <a:r>
              <a:rPr spc="-135" dirty="0"/>
              <a:t> </a:t>
            </a:r>
            <a:r>
              <a:rPr dirty="0"/>
              <a:t>N</a:t>
            </a:r>
            <a:r>
              <a:rPr spc="-155" dirty="0"/>
              <a:t> </a:t>
            </a:r>
            <a:r>
              <a:rPr dirty="0"/>
              <a:t>A</a:t>
            </a:r>
            <a:r>
              <a:rPr spc="-140" dirty="0"/>
              <a:t> </a:t>
            </a:r>
            <a:r>
              <a:rPr dirty="0"/>
              <a:t>N</a:t>
            </a:r>
            <a:r>
              <a:rPr spc="-155" dirty="0"/>
              <a:t> </a:t>
            </a:r>
            <a:r>
              <a:rPr dirty="0"/>
              <a:t>C</a:t>
            </a:r>
            <a:r>
              <a:rPr spc="-140" dirty="0"/>
              <a:t> </a:t>
            </a:r>
            <a:r>
              <a:rPr dirty="0"/>
              <a:t>I</a:t>
            </a:r>
            <a:r>
              <a:rPr spc="-135" dirty="0"/>
              <a:t> </a:t>
            </a:r>
            <a:r>
              <a:rPr dirty="0"/>
              <a:t>N</a:t>
            </a:r>
            <a:r>
              <a:rPr spc="-155" dirty="0"/>
              <a:t> </a:t>
            </a:r>
            <a:r>
              <a:rPr spc="-50" dirty="0"/>
              <a:t>G</a:t>
            </a:r>
            <a:r>
              <a:rPr dirty="0"/>
              <a:t>	I</a:t>
            </a:r>
            <a:r>
              <a:rPr spc="-135" dirty="0"/>
              <a:t> </a:t>
            </a:r>
            <a:r>
              <a:rPr spc="-50" dirty="0"/>
              <a:t>N</a:t>
            </a:r>
            <a:r>
              <a:rPr dirty="0"/>
              <a:t>	G</a:t>
            </a:r>
            <a:r>
              <a:rPr spc="-145" dirty="0"/>
              <a:t> </a:t>
            </a:r>
            <a:r>
              <a:rPr spc="55" dirty="0"/>
              <a:t>EO</a:t>
            </a:r>
            <a:r>
              <a:rPr spc="-35" dirty="0"/>
              <a:t> </a:t>
            </a:r>
            <a:r>
              <a:rPr dirty="0"/>
              <a:t>R</a:t>
            </a:r>
            <a:r>
              <a:rPr spc="-145" dirty="0"/>
              <a:t> </a:t>
            </a:r>
            <a:r>
              <a:rPr dirty="0"/>
              <a:t>G</a:t>
            </a:r>
            <a:r>
              <a:rPr spc="-135" dirty="0"/>
              <a:t> </a:t>
            </a:r>
            <a:r>
              <a:rPr dirty="0"/>
              <a:t>I</a:t>
            </a:r>
            <a:r>
              <a:rPr spc="-130" dirty="0"/>
              <a:t> </a:t>
            </a:r>
            <a:r>
              <a:rPr spc="-50" dirty="0"/>
              <a:t>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795264" y="4099052"/>
            <a:ext cx="629920" cy="109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50" dirty="0">
                <a:solidFill>
                  <a:srgbClr val="7D7D7D"/>
                </a:solidFill>
                <a:latin typeface="Calibri"/>
                <a:cs typeface="Calibri"/>
              </a:rPr>
              <a:t>Sellers</a:t>
            </a:r>
            <a:r>
              <a:rPr sz="550" spc="-45" dirty="0">
                <a:solidFill>
                  <a:srgbClr val="7D7D7D"/>
                </a:solidFill>
                <a:latin typeface="Calibri"/>
                <a:cs typeface="Calibri"/>
              </a:rPr>
              <a:t> </a:t>
            </a:r>
            <a:r>
              <a:rPr sz="550" dirty="0">
                <a:solidFill>
                  <a:srgbClr val="7D7D7D"/>
                </a:solidFill>
                <a:latin typeface="Calibri"/>
                <a:cs typeface="Calibri"/>
              </a:rPr>
              <a:t>Dorsey</a:t>
            </a:r>
            <a:r>
              <a:rPr sz="550" spc="225" dirty="0">
                <a:solidFill>
                  <a:srgbClr val="7D7D7D"/>
                </a:solidFill>
                <a:latin typeface="Calibri"/>
                <a:cs typeface="Calibri"/>
              </a:rPr>
              <a:t> </a:t>
            </a:r>
            <a:r>
              <a:rPr sz="550" dirty="0">
                <a:solidFill>
                  <a:srgbClr val="7D7D7D"/>
                </a:solidFill>
                <a:latin typeface="Calibri"/>
                <a:cs typeface="Calibri"/>
              </a:rPr>
              <a:t>|</a:t>
            </a:r>
            <a:r>
              <a:rPr sz="550" spc="345" dirty="0">
                <a:solidFill>
                  <a:srgbClr val="7D7D7D"/>
                </a:solidFill>
                <a:latin typeface="Calibri"/>
                <a:cs typeface="Calibri"/>
              </a:rPr>
              <a:t> </a:t>
            </a:r>
            <a:r>
              <a:rPr sz="550" b="1" spc="-25" dirty="0">
                <a:solidFill>
                  <a:srgbClr val="E26C08"/>
                </a:solidFill>
                <a:latin typeface="Calibri"/>
                <a:cs typeface="Calibri"/>
              </a:rPr>
              <a:t>11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8300" y="4312411"/>
            <a:ext cx="1479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5" dirty="0">
                <a:solidFill>
                  <a:srgbClr val="242424"/>
                </a:solidFill>
                <a:latin typeface="Calibri"/>
                <a:cs typeface="Calibri"/>
              </a:rPr>
              <a:t>11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2619" y="6054344"/>
            <a:ext cx="18427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solidFill>
                  <a:srgbClr val="146C6F"/>
                </a:solidFill>
                <a:latin typeface="Calibri"/>
                <a:cs typeface="Calibri"/>
              </a:rPr>
              <a:t>DCH</a:t>
            </a:r>
            <a:r>
              <a:rPr sz="1000" b="1" spc="-35" dirty="0">
                <a:solidFill>
                  <a:srgbClr val="146C6F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146C6F"/>
                </a:solidFill>
                <a:latin typeface="Calibri"/>
                <a:cs typeface="Calibri"/>
              </a:rPr>
              <a:t>Quality</a:t>
            </a:r>
            <a:r>
              <a:rPr sz="1000" b="1" spc="-35" dirty="0">
                <a:solidFill>
                  <a:srgbClr val="146C6F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146C6F"/>
                </a:solidFill>
                <a:latin typeface="Calibri"/>
                <a:cs typeface="Calibri"/>
              </a:rPr>
              <a:t>Strategy</a:t>
            </a:r>
            <a:r>
              <a:rPr sz="1000" b="1" spc="-45" dirty="0">
                <a:solidFill>
                  <a:srgbClr val="146C6F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146C6F"/>
                </a:solidFill>
                <a:latin typeface="Calibri"/>
                <a:cs typeface="Calibri"/>
              </a:rPr>
              <a:t>Aims</a:t>
            </a:r>
            <a:r>
              <a:rPr sz="1000" b="1" spc="-30" dirty="0">
                <a:solidFill>
                  <a:srgbClr val="146C6F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146C6F"/>
                </a:solidFill>
                <a:latin typeface="Calibri"/>
                <a:cs typeface="Calibri"/>
              </a:rPr>
              <a:t>&amp;</a:t>
            </a:r>
            <a:r>
              <a:rPr sz="1000" b="1" spc="-35" dirty="0">
                <a:solidFill>
                  <a:srgbClr val="146C6F"/>
                </a:solidFill>
                <a:latin typeface="Calibri"/>
                <a:cs typeface="Calibri"/>
              </a:rPr>
              <a:t> </a:t>
            </a:r>
            <a:r>
              <a:rPr sz="1000" b="1" spc="-20" dirty="0">
                <a:solidFill>
                  <a:srgbClr val="146C6F"/>
                </a:solidFill>
                <a:latin typeface="Calibri"/>
                <a:cs typeface="Calibri"/>
              </a:rPr>
              <a:t>Goals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2619" y="6359144"/>
            <a:ext cx="23482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solidFill>
                  <a:srgbClr val="333333"/>
                </a:solidFill>
                <a:latin typeface="Calibri"/>
                <a:cs typeface="Calibri"/>
              </a:rPr>
              <a:t>1.</a:t>
            </a:r>
            <a:r>
              <a:rPr sz="1000" b="1" spc="409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333333"/>
                </a:solidFill>
                <a:latin typeface="Calibri"/>
                <a:cs typeface="Calibri"/>
              </a:rPr>
              <a:t>Improve</a:t>
            </a:r>
            <a:r>
              <a:rPr sz="1000" b="1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333333"/>
                </a:solidFill>
                <a:latin typeface="Calibri"/>
                <a:cs typeface="Calibri"/>
              </a:rPr>
              <a:t>Health,</a:t>
            </a:r>
            <a:r>
              <a:rPr sz="1000" b="1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333333"/>
                </a:solidFill>
                <a:latin typeface="Calibri"/>
                <a:cs typeface="Calibri"/>
              </a:rPr>
              <a:t>Services,</a:t>
            </a:r>
            <a:r>
              <a:rPr sz="1000" b="1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333333"/>
                </a:solidFill>
                <a:latin typeface="Calibri"/>
                <a:cs typeface="Calibri"/>
              </a:rPr>
              <a:t>and</a:t>
            </a:r>
            <a:r>
              <a:rPr sz="1000" b="1" spc="-10" dirty="0">
                <a:solidFill>
                  <a:srgbClr val="333333"/>
                </a:solidFill>
                <a:latin typeface="Calibri"/>
                <a:cs typeface="Calibri"/>
              </a:rPr>
              <a:t> Experience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2619" y="6665468"/>
            <a:ext cx="11233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solidFill>
                  <a:srgbClr val="333333"/>
                </a:solidFill>
                <a:latin typeface="Calibri"/>
                <a:cs typeface="Calibri"/>
              </a:rPr>
              <a:t>2.</a:t>
            </a:r>
            <a:r>
              <a:rPr sz="1000" b="1" spc="39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333333"/>
                </a:solidFill>
                <a:latin typeface="Calibri"/>
                <a:cs typeface="Calibri"/>
              </a:rPr>
              <a:t>Smarter</a:t>
            </a:r>
            <a:r>
              <a:rPr sz="1000" b="1" spc="-5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333333"/>
                </a:solidFill>
                <a:latin typeface="Calibri"/>
                <a:cs typeface="Calibri"/>
              </a:rPr>
              <a:t>Spending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50940" y="8076692"/>
            <a:ext cx="93345" cy="109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50" b="0" spc="-25" dirty="0">
                <a:solidFill>
                  <a:srgbClr val="E26C08"/>
                </a:solidFill>
                <a:latin typeface="Calibri Light"/>
                <a:cs typeface="Calibri Light"/>
              </a:rPr>
              <a:t>12</a:t>
            </a:r>
            <a:endParaRPr sz="550">
              <a:latin typeface="Calibri Light"/>
              <a:cs typeface="Calibri Ligh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8300" y="8288528"/>
            <a:ext cx="1479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5" dirty="0">
                <a:solidFill>
                  <a:srgbClr val="242424"/>
                </a:solidFill>
                <a:latin typeface="Calibri"/>
                <a:cs typeface="Calibri"/>
              </a:rPr>
              <a:t>12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381000" y="4237354"/>
            <a:ext cx="6096000" cy="47625"/>
            <a:chOff x="381000" y="4237354"/>
            <a:chExt cx="6096000" cy="47625"/>
          </a:xfrm>
        </p:grpSpPr>
        <p:sp>
          <p:nvSpPr>
            <p:cNvPr id="12" name="object 12"/>
            <p:cNvSpPr/>
            <p:nvPr/>
          </p:nvSpPr>
          <p:spPr>
            <a:xfrm>
              <a:off x="1255394" y="4237354"/>
              <a:ext cx="850900" cy="47625"/>
            </a:xfrm>
            <a:custGeom>
              <a:avLst/>
              <a:gdLst/>
              <a:ahLst/>
              <a:cxnLst/>
              <a:rect l="l" t="t" r="r" b="b"/>
              <a:pathLst>
                <a:path w="850900" h="47625">
                  <a:moveTo>
                    <a:pt x="850900" y="0"/>
                  </a:moveTo>
                  <a:lnTo>
                    <a:pt x="0" y="0"/>
                  </a:lnTo>
                  <a:lnTo>
                    <a:pt x="0" y="47625"/>
                  </a:lnTo>
                  <a:lnTo>
                    <a:pt x="850900" y="47625"/>
                  </a:lnTo>
                  <a:lnTo>
                    <a:pt x="850900" y="0"/>
                  </a:lnTo>
                  <a:close/>
                </a:path>
              </a:pathLst>
            </a:custGeom>
            <a:solidFill>
              <a:srgbClr val="1679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128520" y="4237354"/>
              <a:ext cx="852169" cy="47625"/>
            </a:xfrm>
            <a:custGeom>
              <a:avLst/>
              <a:gdLst/>
              <a:ahLst/>
              <a:cxnLst/>
              <a:rect l="l" t="t" r="r" b="b"/>
              <a:pathLst>
                <a:path w="852169" h="47625">
                  <a:moveTo>
                    <a:pt x="852169" y="0"/>
                  </a:moveTo>
                  <a:lnTo>
                    <a:pt x="0" y="0"/>
                  </a:lnTo>
                  <a:lnTo>
                    <a:pt x="0" y="47625"/>
                  </a:lnTo>
                  <a:lnTo>
                    <a:pt x="852169" y="47625"/>
                  </a:lnTo>
                  <a:lnTo>
                    <a:pt x="852169" y="0"/>
                  </a:lnTo>
                  <a:close/>
                </a:path>
              </a:pathLst>
            </a:custGeom>
            <a:solidFill>
              <a:srgbClr val="5F5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003550" y="4237354"/>
              <a:ext cx="850900" cy="47625"/>
            </a:xfrm>
            <a:custGeom>
              <a:avLst/>
              <a:gdLst/>
              <a:ahLst/>
              <a:cxnLst/>
              <a:rect l="l" t="t" r="r" b="b"/>
              <a:pathLst>
                <a:path w="850900" h="47625">
                  <a:moveTo>
                    <a:pt x="850900" y="0"/>
                  </a:moveTo>
                  <a:lnTo>
                    <a:pt x="0" y="0"/>
                  </a:lnTo>
                  <a:lnTo>
                    <a:pt x="0" y="47625"/>
                  </a:lnTo>
                  <a:lnTo>
                    <a:pt x="850900" y="47625"/>
                  </a:lnTo>
                  <a:lnTo>
                    <a:pt x="850900" y="0"/>
                  </a:lnTo>
                  <a:close/>
                </a:path>
              </a:pathLst>
            </a:custGeom>
            <a:solidFill>
              <a:srgbClr val="E26C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876675" y="4237354"/>
              <a:ext cx="852169" cy="47625"/>
            </a:xfrm>
            <a:custGeom>
              <a:avLst/>
              <a:gdLst/>
              <a:ahLst/>
              <a:cxnLst/>
              <a:rect l="l" t="t" r="r" b="b"/>
              <a:pathLst>
                <a:path w="852170" h="47625">
                  <a:moveTo>
                    <a:pt x="852170" y="0"/>
                  </a:moveTo>
                  <a:lnTo>
                    <a:pt x="0" y="0"/>
                  </a:lnTo>
                  <a:lnTo>
                    <a:pt x="0" y="47625"/>
                  </a:lnTo>
                  <a:lnTo>
                    <a:pt x="852170" y="47625"/>
                  </a:lnTo>
                  <a:lnTo>
                    <a:pt x="852170" y="0"/>
                  </a:lnTo>
                  <a:close/>
                </a:path>
              </a:pathLst>
            </a:custGeom>
            <a:solidFill>
              <a:srgbClr val="1FAA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751704" y="4237354"/>
              <a:ext cx="850900" cy="47625"/>
            </a:xfrm>
            <a:custGeom>
              <a:avLst/>
              <a:gdLst/>
              <a:ahLst/>
              <a:cxnLst/>
              <a:rect l="l" t="t" r="r" b="b"/>
              <a:pathLst>
                <a:path w="850900" h="47625">
                  <a:moveTo>
                    <a:pt x="850900" y="0"/>
                  </a:moveTo>
                  <a:lnTo>
                    <a:pt x="0" y="0"/>
                  </a:lnTo>
                  <a:lnTo>
                    <a:pt x="0" y="47625"/>
                  </a:lnTo>
                  <a:lnTo>
                    <a:pt x="850900" y="47625"/>
                  </a:lnTo>
                  <a:lnTo>
                    <a:pt x="850900" y="0"/>
                  </a:lnTo>
                  <a:close/>
                </a:path>
              </a:pathLst>
            </a:custGeom>
            <a:solidFill>
              <a:srgbClr val="2F85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624829" y="4237354"/>
              <a:ext cx="852169" cy="47625"/>
            </a:xfrm>
            <a:custGeom>
              <a:avLst/>
              <a:gdLst/>
              <a:ahLst/>
              <a:cxnLst/>
              <a:rect l="l" t="t" r="r" b="b"/>
              <a:pathLst>
                <a:path w="852170" h="47625">
                  <a:moveTo>
                    <a:pt x="852170" y="0"/>
                  </a:moveTo>
                  <a:lnTo>
                    <a:pt x="0" y="0"/>
                  </a:lnTo>
                  <a:lnTo>
                    <a:pt x="0" y="47625"/>
                  </a:lnTo>
                  <a:lnTo>
                    <a:pt x="852170" y="47625"/>
                  </a:lnTo>
                  <a:lnTo>
                    <a:pt x="852170" y="0"/>
                  </a:lnTo>
                  <a:close/>
                </a:path>
              </a:pathLst>
            </a:custGeom>
            <a:solidFill>
              <a:srgbClr val="375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81000" y="4237354"/>
              <a:ext cx="852169" cy="47625"/>
            </a:xfrm>
            <a:custGeom>
              <a:avLst/>
              <a:gdLst/>
              <a:ahLst/>
              <a:cxnLst/>
              <a:rect l="l" t="t" r="r" b="b"/>
              <a:pathLst>
                <a:path w="852169" h="47625">
                  <a:moveTo>
                    <a:pt x="852169" y="0"/>
                  </a:moveTo>
                  <a:lnTo>
                    <a:pt x="0" y="0"/>
                  </a:lnTo>
                  <a:lnTo>
                    <a:pt x="0" y="47625"/>
                  </a:lnTo>
                  <a:lnTo>
                    <a:pt x="852169" y="47625"/>
                  </a:lnTo>
                  <a:lnTo>
                    <a:pt x="852169" y="0"/>
                  </a:lnTo>
                  <a:close/>
                </a:path>
              </a:pathLst>
            </a:custGeom>
            <a:solidFill>
              <a:srgbClr val="8AC0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381000" y="4832350"/>
            <a:ext cx="62865" cy="3429635"/>
            <a:chOff x="381000" y="4832350"/>
            <a:chExt cx="62865" cy="3429635"/>
          </a:xfrm>
        </p:grpSpPr>
        <p:sp>
          <p:nvSpPr>
            <p:cNvPr id="20" name="object 20"/>
            <p:cNvSpPr/>
            <p:nvPr/>
          </p:nvSpPr>
          <p:spPr>
            <a:xfrm>
              <a:off x="381000" y="5324475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1679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81000" y="5815330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90"/>
                  </a:lnTo>
                  <a:lnTo>
                    <a:pt x="62865" y="478790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5F5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81000" y="6307455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90">
                  <a:moveTo>
                    <a:pt x="62865" y="0"/>
                  </a:moveTo>
                  <a:lnTo>
                    <a:pt x="0" y="0"/>
                  </a:lnTo>
                  <a:lnTo>
                    <a:pt x="0" y="478790"/>
                  </a:lnTo>
                  <a:lnTo>
                    <a:pt x="62865" y="478790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E26C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81000" y="6800214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90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1FAA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81000" y="7290435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90">
                  <a:moveTo>
                    <a:pt x="62865" y="0"/>
                  </a:moveTo>
                  <a:lnTo>
                    <a:pt x="0" y="0"/>
                  </a:lnTo>
                  <a:lnTo>
                    <a:pt x="0" y="478790"/>
                  </a:lnTo>
                  <a:lnTo>
                    <a:pt x="62865" y="478790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2C75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81000" y="7783195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90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2D53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81000" y="4832350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8AC0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7" name="object 27"/>
          <p:cNvGrpSpPr/>
          <p:nvPr/>
        </p:nvGrpSpPr>
        <p:grpSpPr>
          <a:xfrm>
            <a:off x="3172460" y="5320029"/>
            <a:ext cx="3052445" cy="2548255"/>
            <a:chOff x="3172460" y="5320029"/>
            <a:chExt cx="3052445" cy="2548255"/>
          </a:xfrm>
        </p:grpSpPr>
        <p:sp>
          <p:nvSpPr>
            <p:cNvPr id="28" name="object 28"/>
            <p:cNvSpPr/>
            <p:nvPr/>
          </p:nvSpPr>
          <p:spPr>
            <a:xfrm>
              <a:off x="3282315" y="6194424"/>
              <a:ext cx="2867660" cy="1504315"/>
            </a:xfrm>
            <a:custGeom>
              <a:avLst/>
              <a:gdLst/>
              <a:ahLst/>
              <a:cxnLst/>
              <a:rect l="l" t="t" r="r" b="b"/>
              <a:pathLst>
                <a:path w="2867660" h="1504315">
                  <a:moveTo>
                    <a:pt x="612140" y="5715"/>
                  </a:moveTo>
                  <a:lnTo>
                    <a:pt x="0" y="5715"/>
                  </a:lnTo>
                  <a:lnTo>
                    <a:pt x="0" y="1504315"/>
                  </a:lnTo>
                  <a:lnTo>
                    <a:pt x="612140" y="1504315"/>
                  </a:lnTo>
                  <a:lnTo>
                    <a:pt x="612140" y="5715"/>
                  </a:lnTo>
                  <a:close/>
                </a:path>
                <a:path w="2867660" h="1504315">
                  <a:moveTo>
                    <a:pt x="1365250" y="5715"/>
                  </a:moveTo>
                  <a:lnTo>
                    <a:pt x="752475" y="5715"/>
                  </a:lnTo>
                  <a:lnTo>
                    <a:pt x="752475" y="1504315"/>
                  </a:lnTo>
                  <a:lnTo>
                    <a:pt x="1365250" y="1504315"/>
                  </a:lnTo>
                  <a:lnTo>
                    <a:pt x="1365250" y="5715"/>
                  </a:lnTo>
                  <a:close/>
                </a:path>
                <a:path w="2867660" h="1504315">
                  <a:moveTo>
                    <a:pt x="2125980" y="5715"/>
                  </a:moveTo>
                  <a:lnTo>
                    <a:pt x="1511300" y="5715"/>
                  </a:lnTo>
                  <a:lnTo>
                    <a:pt x="1511300" y="1504315"/>
                  </a:lnTo>
                  <a:lnTo>
                    <a:pt x="2125980" y="1504315"/>
                  </a:lnTo>
                  <a:lnTo>
                    <a:pt x="2125980" y="5715"/>
                  </a:lnTo>
                  <a:close/>
                </a:path>
                <a:path w="2867660" h="1504315">
                  <a:moveTo>
                    <a:pt x="2867660" y="0"/>
                  </a:moveTo>
                  <a:lnTo>
                    <a:pt x="2253615" y="0"/>
                  </a:lnTo>
                  <a:lnTo>
                    <a:pt x="2253615" y="1504315"/>
                  </a:lnTo>
                  <a:lnTo>
                    <a:pt x="2867660" y="1504315"/>
                  </a:lnTo>
                  <a:lnTo>
                    <a:pt x="2867660" y="0"/>
                  </a:lnTo>
                  <a:close/>
                </a:path>
              </a:pathLst>
            </a:custGeom>
            <a:solidFill>
              <a:srgbClr val="DDEB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221355" y="7698739"/>
              <a:ext cx="2947670" cy="169545"/>
            </a:xfrm>
            <a:custGeom>
              <a:avLst/>
              <a:gdLst/>
              <a:ahLst/>
              <a:cxnLst/>
              <a:rect l="l" t="t" r="r" b="b"/>
              <a:pathLst>
                <a:path w="2947670" h="169545">
                  <a:moveTo>
                    <a:pt x="2947670" y="0"/>
                  </a:moveTo>
                  <a:lnTo>
                    <a:pt x="0" y="0"/>
                  </a:lnTo>
                  <a:lnTo>
                    <a:pt x="0" y="169544"/>
                  </a:lnTo>
                  <a:lnTo>
                    <a:pt x="2947670" y="169544"/>
                  </a:lnTo>
                  <a:lnTo>
                    <a:pt x="2947670" y="0"/>
                  </a:lnTo>
                  <a:close/>
                </a:path>
              </a:pathLst>
            </a:custGeom>
            <a:solidFill>
              <a:srgbClr val="1679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175635" y="5323204"/>
              <a:ext cx="3046095" cy="876300"/>
            </a:xfrm>
            <a:custGeom>
              <a:avLst/>
              <a:gdLst/>
              <a:ahLst/>
              <a:cxnLst/>
              <a:rect l="l" t="t" r="r" b="b"/>
              <a:pathLst>
                <a:path w="3046095" h="876300">
                  <a:moveTo>
                    <a:pt x="1522730" y="0"/>
                  </a:moveTo>
                  <a:lnTo>
                    <a:pt x="0" y="876300"/>
                  </a:lnTo>
                  <a:lnTo>
                    <a:pt x="3046095" y="876300"/>
                  </a:lnTo>
                  <a:lnTo>
                    <a:pt x="1522730" y="0"/>
                  </a:lnTo>
                  <a:close/>
                </a:path>
              </a:pathLst>
            </a:custGeom>
            <a:solidFill>
              <a:srgbClr val="8AC0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175635" y="5323204"/>
              <a:ext cx="3046095" cy="876300"/>
            </a:xfrm>
            <a:custGeom>
              <a:avLst/>
              <a:gdLst/>
              <a:ahLst/>
              <a:cxnLst/>
              <a:rect l="l" t="t" r="r" b="b"/>
              <a:pathLst>
                <a:path w="3046095" h="876300">
                  <a:moveTo>
                    <a:pt x="0" y="876300"/>
                  </a:moveTo>
                  <a:lnTo>
                    <a:pt x="1522730" y="0"/>
                  </a:lnTo>
                  <a:lnTo>
                    <a:pt x="3046095" y="876300"/>
                  </a:lnTo>
                  <a:lnTo>
                    <a:pt x="0" y="876300"/>
                  </a:lnTo>
                  <a:close/>
                </a:path>
              </a:pathLst>
            </a:custGeom>
            <a:ln w="6350">
              <a:solidFill>
                <a:srgbClr val="1679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749300" y="4941823"/>
            <a:ext cx="3463925" cy="447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2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167981"/>
                </a:solidFill>
                <a:latin typeface="Calibri"/>
                <a:cs typeface="Calibri"/>
              </a:rPr>
              <a:t>MEDICAID </a:t>
            </a:r>
            <a:r>
              <a:rPr sz="1200" b="1" spc="-20" dirty="0">
                <a:solidFill>
                  <a:srgbClr val="167981"/>
                </a:solidFill>
                <a:latin typeface="Calibri"/>
                <a:cs typeface="Calibri"/>
              </a:rPr>
              <a:t>INNOVATION</a:t>
            </a:r>
            <a:r>
              <a:rPr sz="1200" b="1" spc="-60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167981"/>
                </a:solidFill>
                <a:latin typeface="Calibri"/>
                <a:cs typeface="Calibri"/>
              </a:rPr>
              <a:t>ADVANCEMENT</a:t>
            </a:r>
            <a:r>
              <a:rPr sz="1200" b="1" spc="-15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167981"/>
                </a:solidFill>
                <a:latin typeface="Calibri"/>
                <a:cs typeface="Calibri"/>
              </a:rPr>
              <a:t>PROJECT</a:t>
            </a:r>
            <a:r>
              <a:rPr sz="1200" b="1" spc="15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167981"/>
                </a:solidFill>
                <a:latin typeface="Calibri"/>
                <a:cs typeface="Calibri"/>
              </a:rPr>
              <a:t>(IAP)</a:t>
            </a:r>
            <a:endParaRPr sz="1200">
              <a:latin typeface="Calibri"/>
              <a:cs typeface="Calibri"/>
            </a:endParaRPr>
          </a:p>
          <a:p>
            <a:pPr marL="13970">
              <a:lnSpc>
                <a:spcPts val="1900"/>
              </a:lnSpc>
            </a:pPr>
            <a:r>
              <a:rPr sz="1600" b="0" spc="-10" dirty="0">
                <a:solidFill>
                  <a:srgbClr val="167981"/>
                </a:solidFill>
                <a:latin typeface="Calibri Light"/>
                <a:cs typeface="Calibri Light"/>
              </a:rPr>
              <a:t>INITIAL</a:t>
            </a:r>
            <a:r>
              <a:rPr sz="1600" b="0" spc="-75" dirty="0">
                <a:solidFill>
                  <a:srgbClr val="167981"/>
                </a:solidFill>
                <a:latin typeface="Calibri Light"/>
                <a:cs typeface="Calibri Light"/>
              </a:rPr>
              <a:t> </a:t>
            </a:r>
            <a:r>
              <a:rPr sz="1600" b="0" spc="-20" dirty="0">
                <a:solidFill>
                  <a:srgbClr val="167981"/>
                </a:solidFill>
                <a:latin typeface="Calibri Light"/>
                <a:cs typeface="Calibri Light"/>
              </a:rPr>
              <a:t>EFFECTIVE</a:t>
            </a:r>
            <a:r>
              <a:rPr sz="1600" b="0" spc="-60" dirty="0">
                <a:solidFill>
                  <a:srgbClr val="167981"/>
                </a:solidFill>
                <a:latin typeface="Calibri Light"/>
                <a:cs typeface="Calibri Light"/>
              </a:rPr>
              <a:t> </a:t>
            </a:r>
            <a:r>
              <a:rPr sz="1600" b="0" spc="-20" dirty="0">
                <a:solidFill>
                  <a:srgbClr val="167981"/>
                </a:solidFill>
                <a:latin typeface="Calibri Light"/>
                <a:cs typeface="Calibri Light"/>
              </a:rPr>
              <a:t>DATE:</a:t>
            </a:r>
            <a:r>
              <a:rPr sz="1600" b="0" spc="-75" dirty="0">
                <a:solidFill>
                  <a:srgbClr val="167981"/>
                </a:solidFill>
                <a:latin typeface="Calibri Light"/>
                <a:cs typeface="Calibri Light"/>
              </a:rPr>
              <a:t> </a:t>
            </a:r>
            <a:r>
              <a:rPr sz="1600" b="0" dirty="0">
                <a:solidFill>
                  <a:srgbClr val="167981"/>
                </a:solidFill>
                <a:latin typeface="Calibri Light"/>
                <a:cs typeface="Calibri Light"/>
              </a:rPr>
              <a:t>JULY</a:t>
            </a:r>
            <a:r>
              <a:rPr sz="1600" b="0" spc="95" dirty="0">
                <a:solidFill>
                  <a:srgbClr val="167981"/>
                </a:solidFill>
                <a:latin typeface="Calibri Light"/>
                <a:cs typeface="Calibri Light"/>
              </a:rPr>
              <a:t> </a:t>
            </a:r>
            <a:r>
              <a:rPr sz="1600" b="0" dirty="0">
                <a:solidFill>
                  <a:srgbClr val="167981"/>
                </a:solidFill>
                <a:latin typeface="Calibri Light"/>
                <a:cs typeface="Calibri Light"/>
              </a:rPr>
              <a:t>1,</a:t>
            </a:r>
            <a:r>
              <a:rPr sz="1600" b="0" spc="-30" dirty="0">
                <a:solidFill>
                  <a:srgbClr val="167981"/>
                </a:solidFill>
                <a:latin typeface="Calibri Light"/>
                <a:cs typeface="Calibri Light"/>
              </a:rPr>
              <a:t> </a:t>
            </a:r>
            <a:r>
              <a:rPr sz="1600" b="0" spc="-20" dirty="0">
                <a:solidFill>
                  <a:srgbClr val="167981"/>
                </a:solidFill>
                <a:latin typeface="Calibri Light"/>
                <a:cs typeface="Calibri Light"/>
              </a:rPr>
              <a:t>2022</a:t>
            </a:r>
            <a:endParaRPr sz="1600">
              <a:latin typeface="Calibri Light"/>
              <a:cs typeface="Calibri Light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43959" y="5696203"/>
            <a:ext cx="1917064" cy="3841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" algn="ctr">
              <a:lnSpc>
                <a:spcPts val="930"/>
              </a:lnSpc>
              <a:spcBef>
                <a:spcPts val="105"/>
              </a:spcBef>
            </a:pPr>
            <a:r>
              <a:rPr sz="800" b="1" spc="-10" dirty="0">
                <a:latin typeface="Calibri"/>
                <a:cs typeface="Calibri"/>
              </a:rPr>
              <a:t>Bolster</a:t>
            </a:r>
            <a:r>
              <a:rPr sz="800" b="1" spc="-3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Rural</a:t>
            </a:r>
            <a:r>
              <a:rPr sz="800" b="1" spc="-1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Access</a:t>
            </a:r>
            <a:r>
              <a:rPr sz="800" b="1" spc="-2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to</a:t>
            </a:r>
            <a:r>
              <a:rPr sz="800" b="1" spc="35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Care</a:t>
            </a:r>
            <a:endParaRPr sz="800">
              <a:latin typeface="Calibri"/>
              <a:cs typeface="Calibri"/>
            </a:endParaRPr>
          </a:p>
          <a:p>
            <a:pPr marL="12700" marR="5080" algn="ctr">
              <a:lnSpc>
                <a:spcPts val="960"/>
              </a:lnSpc>
            </a:pPr>
            <a:r>
              <a:rPr sz="800" b="1" spc="-10" dirty="0">
                <a:latin typeface="Calibri"/>
                <a:cs typeface="Calibri"/>
              </a:rPr>
              <a:t>Reduce</a:t>
            </a:r>
            <a:r>
              <a:rPr sz="800" b="1" spc="-1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Costs</a:t>
            </a:r>
            <a:r>
              <a:rPr sz="800" b="1" spc="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through</a:t>
            </a:r>
            <a:r>
              <a:rPr sz="800" b="1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Appropriate Utilization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Improve</a:t>
            </a:r>
            <a:r>
              <a:rPr sz="800" b="1" spc="-2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Outcomes</a:t>
            </a:r>
            <a:r>
              <a:rPr sz="800" b="1" spc="-3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/</a:t>
            </a:r>
            <a:r>
              <a:rPr sz="800" b="1" spc="-2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Address</a:t>
            </a:r>
            <a:r>
              <a:rPr sz="800" b="1" spc="-2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Equity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655567" y="6055867"/>
            <a:ext cx="2094864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latin typeface="Calibri"/>
                <a:cs typeface="Calibri"/>
              </a:rPr>
              <a:t>Expand</a:t>
            </a:r>
            <a:r>
              <a:rPr sz="800" b="1" spc="-5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Healthcare</a:t>
            </a:r>
            <a:r>
              <a:rPr sz="800" b="1" spc="-10" dirty="0">
                <a:latin typeface="Calibri"/>
                <a:cs typeface="Calibri"/>
              </a:rPr>
              <a:t> Training</a:t>
            </a:r>
            <a:r>
              <a:rPr sz="800" b="1" dirty="0">
                <a:latin typeface="Calibri"/>
                <a:cs typeface="Calibri"/>
              </a:rPr>
              <a:t> to</a:t>
            </a:r>
            <a:r>
              <a:rPr sz="800" b="1" spc="1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Develop</a:t>
            </a:r>
            <a:r>
              <a:rPr sz="800" b="1" spc="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Workforce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321811" y="6513068"/>
            <a:ext cx="527685" cy="62674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marR="5080" indent="635" algn="ctr">
              <a:lnSpc>
                <a:spcPct val="98100"/>
              </a:lnSpc>
              <a:spcBef>
                <a:spcPts val="120"/>
              </a:spcBef>
            </a:pPr>
            <a:r>
              <a:rPr sz="800" spc="-10" dirty="0">
                <a:latin typeface="Calibri"/>
                <a:cs typeface="Calibri"/>
              </a:rPr>
              <a:t>Advance</a:t>
            </a:r>
            <a:r>
              <a:rPr sz="800" spc="500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Health</a:t>
            </a:r>
            <a:r>
              <a:rPr sz="800" spc="500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Equity</a:t>
            </a:r>
            <a:r>
              <a:rPr sz="800" spc="500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through </a:t>
            </a:r>
            <a:r>
              <a:rPr sz="800" spc="-25" dirty="0">
                <a:latin typeface="Calibri"/>
                <a:cs typeface="Calibri"/>
              </a:rPr>
              <a:t>GA-</a:t>
            </a:r>
            <a:r>
              <a:rPr sz="800" spc="500" dirty="0">
                <a:latin typeface="Calibri"/>
                <a:cs typeface="Calibri"/>
              </a:rPr>
              <a:t> </a:t>
            </a:r>
            <a:r>
              <a:rPr sz="800" spc="-20" dirty="0">
                <a:latin typeface="Calibri"/>
                <a:cs typeface="Calibri"/>
              </a:rPr>
              <a:t>AIDE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074667" y="6470396"/>
            <a:ext cx="525780" cy="87058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065" marR="5080" indent="6985" algn="ctr">
              <a:lnSpc>
                <a:spcPct val="98700"/>
              </a:lnSpc>
              <a:spcBef>
                <a:spcPts val="114"/>
              </a:spcBef>
            </a:pPr>
            <a:r>
              <a:rPr sz="800" dirty="0">
                <a:latin typeface="Calibri"/>
                <a:cs typeface="Calibri"/>
              </a:rPr>
              <a:t>Cover</a:t>
            </a:r>
            <a:r>
              <a:rPr sz="800" spc="-45" dirty="0">
                <a:latin typeface="Calibri"/>
                <a:cs typeface="Calibri"/>
              </a:rPr>
              <a:t> </a:t>
            </a:r>
            <a:r>
              <a:rPr sz="800" spc="-25" dirty="0">
                <a:latin typeface="Calibri"/>
                <a:cs typeface="Calibri"/>
              </a:rPr>
              <a:t>UCC</a:t>
            </a:r>
            <a:r>
              <a:rPr sz="800" spc="50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for</a:t>
            </a:r>
            <a:r>
              <a:rPr sz="800" spc="-35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Small</a:t>
            </a:r>
            <a:r>
              <a:rPr sz="800" spc="500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Rural</a:t>
            </a:r>
            <a:r>
              <a:rPr sz="800" spc="500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Hospitals</a:t>
            </a:r>
            <a:r>
              <a:rPr sz="800" spc="500" dirty="0">
                <a:latin typeface="Calibri"/>
                <a:cs typeface="Calibri"/>
              </a:rPr>
              <a:t> </a:t>
            </a:r>
            <a:r>
              <a:rPr sz="800" spc="-20" dirty="0">
                <a:latin typeface="Calibri"/>
                <a:cs typeface="Calibri"/>
              </a:rPr>
              <a:t>with</a:t>
            </a:r>
            <a:r>
              <a:rPr sz="800" spc="500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Reallocated</a:t>
            </a:r>
            <a:r>
              <a:rPr sz="800" spc="50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DSH</a:t>
            </a:r>
            <a:r>
              <a:rPr sz="800" spc="-5" dirty="0">
                <a:latin typeface="Calibri"/>
                <a:cs typeface="Calibri"/>
              </a:rPr>
              <a:t> </a:t>
            </a:r>
            <a:r>
              <a:rPr sz="800" spc="-25" dirty="0">
                <a:latin typeface="Calibri"/>
                <a:cs typeface="Calibri"/>
              </a:rPr>
              <a:t>funding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839680" y="6468871"/>
            <a:ext cx="526415" cy="87058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5080" indent="-3810" algn="ctr">
              <a:lnSpc>
                <a:spcPct val="98800"/>
              </a:lnSpc>
              <a:spcBef>
                <a:spcPts val="114"/>
              </a:spcBef>
            </a:pPr>
            <a:r>
              <a:rPr sz="800" spc="-10" dirty="0">
                <a:latin typeface="Calibri"/>
                <a:cs typeface="Calibri"/>
              </a:rPr>
              <a:t>Extend</a:t>
            </a:r>
            <a:r>
              <a:rPr sz="800" spc="500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Public</a:t>
            </a:r>
            <a:r>
              <a:rPr sz="800" spc="500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Hospital</a:t>
            </a:r>
            <a:r>
              <a:rPr sz="800" spc="500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directed</a:t>
            </a:r>
            <a:r>
              <a:rPr sz="800" spc="500" dirty="0">
                <a:latin typeface="Calibri"/>
                <a:cs typeface="Calibri"/>
              </a:rPr>
              <a:t> </a:t>
            </a:r>
            <a:r>
              <a:rPr sz="800" spc="-20" dirty="0">
                <a:latin typeface="Calibri"/>
                <a:cs typeface="Calibri"/>
              </a:rPr>
              <a:t>payments</a:t>
            </a:r>
            <a:r>
              <a:rPr sz="800" dirty="0">
                <a:latin typeface="Calibri"/>
                <a:cs typeface="Calibri"/>
              </a:rPr>
              <a:t> </a:t>
            </a:r>
            <a:r>
              <a:rPr sz="800" spc="-25" dirty="0">
                <a:latin typeface="Calibri"/>
                <a:cs typeface="Calibri"/>
              </a:rPr>
              <a:t>to</a:t>
            </a:r>
            <a:r>
              <a:rPr sz="800" spc="500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Private</a:t>
            </a:r>
            <a:r>
              <a:rPr sz="800" spc="500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Hospitals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613908" y="6471920"/>
            <a:ext cx="461009" cy="7499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5080" algn="ctr">
              <a:lnSpc>
                <a:spcPct val="98700"/>
              </a:lnSpc>
              <a:spcBef>
                <a:spcPts val="114"/>
              </a:spcBef>
            </a:pPr>
            <a:r>
              <a:rPr sz="800" spc="-20" dirty="0">
                <a:latin typeface="Calibri"/>
                <a:cs typeface="Calibri"/>
              </a:rPr>
              <a:t>Reinvest</a:t>
            </a:r>
            <a:r>
              <a:rPr sz="800" spc="40" dirty="0">
                <a:latin typeface="Calibri"/>
                <a:cs typeface="Calibri"/>
              </a:rPr>
              <a:t> </a:t>
            </a:r>
            <a:r>
              <a:rPr sz="800" spc="-35" dirty="0">
                <a:latin typeface="Calibri"/>
                <a:cs typeface="Calibri"/>
              </a:rPr>
              <a:t>in</a:t>
            </a:r>
            <a:r>
              <a:rPr sz="800" spc="500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Health</a:t>
            </a:r>
            <a:r>
              <a:rPr sz="800" spc="500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Workers</a:t>
            </a:r>
            <a:r>
              <a:rPr sz="800" spc="500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through</a:t>
            </a:r>
            <a:r>
              <a:rPr sz="800" spc="50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GA</a:t>
            </a:r>
            <a:r>
              <a:rPr sz="800" spc="-30" dirty="0">
                <a:latin typeface="Calibri"/>
                <a:cs typeface="Calibri"/>
              </a:rPr>
              <a:t> </a:t>
            </a:r>
            <a:r>
              <a:rPr sz="800" spc="-50" dirty="0">
                <a:latin typeface="Calibri"/>
                <a:cs typeface="Calibri"/>
              </a:rPr>
              <a:t>-</a:t>
            </a:r>
            <a:r>
              <a:rPr sz="800" spc="500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STRONG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628131" y="7709407"/>
            <a:ext cx="2100580" cy="346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solidFill>
                  <a:srgbClr val="FFFFFF"/>
                </a:solidFill>
                <a:latin typeface="Calibri"/>
                <a:cs typeface="Calibri"/>
              </a:rPr>
              <a:t>Cover</a:t>
            </a:r>
            <a:r>
              <a:rPr sz="8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Calibri"/>
                <a:cs typeface="Calibri"/>
              </a:rPr>
              <a:t>Under/Uncompensated</a:t>
            </a:r>
            <a:r>
              <a:rPr sz="8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Care</a:t>
            </a:r>
            <a:r>
              <a:rPr sz="8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Costs</a:t>
            </a:r>
            <a:r>
              <a:rPr sz="8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Calibri"/>
                <a:cs typeface="Calibri"/>
              </a:rPr>
              <a:t>~$2.1B*</a:t>
            </a:r>
            <a:endParaRPr sz="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sz="750" i="1" spc="-10" dirty="0">
                <a:latin typeface="Calibri"/>
                <a:cs typeface="Calibri"/>
              </a:rPr>
              <a:t>*</a:t>
            </a:r>
            <a:r>
              <a:rPr sz="600" i="1" spc="-10" dirty="0">
                <a:latin typeface="Calibri"/>
                <a:cs typeface="Calibri"/>
              </a:rPr>
              <a:t>Based </a:t>
            </a:r>
            <a:r>
              <a:rPr sz="600" i="1" dirty="0">
                <a:latin typeface="Calibri"/>
                <a:cs typeface="Calibri"/>
              </a:rPr>
              <a:t>on</a:t>
            </a:r>
            <a:r>
              <a:rPr sz="600" i="1" spc="-10" dirty="0">
                <a:latin typeface="Calibri"/>
                <a:cs typeface="Calibri"/>
              </a:rPr>
              <a:t> </a:t>
            </a:r>
            <a:r>
              <a:rPr sz="600" i="1" dirty="0">
                <a:latin typeface="Calibri"/>
                <a:cs typeface="Calibri"/>
              </a:rPr>
              <a:t>DSH</a:t>
            </a:r>
            <a:r>
              <a:rPr sz="600" i="1" spc="-30" dirty="0">
                <a:latin typeface="Calibri"/>
                <a:cs typeface="Calibri"/>
              </a:rPr>
              <a:t> </a:t>
            </a:r>
            <a:r>
              <a:rPr sz="600" i="1" dirty="0">
                <a:latin typeface="Calibri"/>
                <a:cs typeface="Calibri"/>
              </a:rPr>
              <a:t>Limit</a:t>
            </a:r>
            <a:r>
              <a:rPr sz="600" i="1" spc="5" dirty="0">
                <a:latin typeface="Calibri"/>
                <a:cs typeface="Calibri"/>
              </a:rPr>
              <a:t> </a:t>
            </a:r>
            <a:r>
              <a:rPr sz="600" i="1" spc="-10" dirty="0">
                <a:latin typeface="Calibri"/>
                <a:cs typeface="Calibri"/>
              </a:rPr>
              <a:t>Calculation,</a:t>
            </a:r>
            <a:r>
              <a:rPr sz="600" i="1" spc="-20" dirty="0">
                <a:latin typeface="Calibri"/>
                <a:cs typeface="Calibri"/>
              </a:rPr>
              <a:t> </a:t>
            </a:r>
            <a:r>
              <a:rPr sz="600" i="1" dirty="0">
                <a:latin typeface="Calibri"/>
                <a:cs typeface="Calibri"/>
              </a:rPr>
              <a:t>DCH website,</a:t>
            </a:r>
            <a:r>
              <a:rPr sz="600" i="1" spc="10" dirty="0">
                <a:latin typeface="Calibri"/>
                <a:cs typeface="Calibri"/>
              </a:rPr>
              <a:t> </a:t>
            </a:r>
            <a:r>
              <a:rPr sz="600" i="1" spc="-20" dirty="0">
                <a:latin typeface="Calibri"/>
                <a:cs typeface="Calibri"/>
              </a:rPr>
              <a:t>2021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731135" y="6689725"/>
            <a:ext cx="405130" cy="285115"/>
          </a:xfrm>
          <a:custGeom>
            <a:avLst/>
            <a:gdLst/>
            <a:ahLst/>
            <a:cxnLst/>
            <a:rect l="l" t="t" r="r" b="b"/>
            <a:pathLst>
              <a:path w="405130" h="285115">
                <a:moveTo>
                  <a:pt x="8889" y="71119"/>
                </a:moveTo>
                <a:lnTo>
                  <a:pt x="0" y="71119"/>
                </a:lnTo>
                <a:lnTo>
                  <a:pt x="0" y="213359"/>
                </a:lnTo>
                <a:lnTo>
                  <a:pt x="8889" y="213359"/>
                </a:lnTo>
                <a:lnTo>
                  <a:pt x="8889" y="71119"/>
                </a:lnTo>
                <a:close/>
              </a:path>
              <a:path w="405130" h="285115">
                <a:moveTo>
                  <a:pt x="35559" y="71119"/>
                </a:moveTo>
                <a:lnTo>
                  <a:pt x="17779" y="71119"/>
                </a:lnTo>
                <a:lnTo>
                  <a:pt x="17779" y="213359"/>
                </a:lnTo>
                <a:lnTo>
                  <a:pt x="35559" y="213359"/>
                </a:lnTo>
                <a:lnTo>
                  <a:pt x="35559" y="71119"/>
                </a:lnTo>
                <a:close/>
              </a:path>
              <a:path w="405130" h="285115">
                <a:moveTo>
                  <a:pt x="262889" y="0"/>
                </a:moveTo>
                <a:lnTo>
                  <a:pt x="262889" y="71119"/>
                </a:lnTo>
                <a:lnTo>
                  <a:pt x="44450" y="71119"/>
                </a:lnTo>
                <a:lnTo>
                  <a:pt x="44450" y="213360"/>
                </a:lnTo>
                <a:lnTo>
                  <a:pt x="262889" y="213360"/>
                </a:lnTo>
                <a:lnTo>
                  <a:pt x="262889" y="285114"/>
                </a:lnTo>
                <a:lnTo>
                  <a:pt x="405129" y="142239"/>
                </a:lnTo>
                <a:lnTo>
                  <a:pt x="262889" y="0"/>
                </a:lnTo>
                <a:close/>
              </a:path>
            </a:pathLst>
          </a:custGeom>
          <a:solidFill>
            <a:srgbClr val="E26C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81000" y="857250"/>
            <a:ext cx="62865" cy="3428365"/>
            <a:chOff x="381000" y="857250"/>
            <a:chExt cx="62865" cy="3428365"/>
          </a:xfrm>
        </p:grpSpPr>
        <p:sp>
          <p:nvSpPr>
            <p:cNvPr id="3" name="object 3"/>
            <p:cNvSpPr/>
            <p:nvPr/>
          </p:nvSpPr>
          <p:spPr>
            <a:xfrm>
              <a:off x="381000" y="1360805"/>
              <a:ext cx="62230" cy="478790"/>
            </a:xfrm>
            <a:custGeom>
              <a:avLst/>
              <a:gdLst/>
              <a:ahLst/>
              <a:cxnLst/>
              <a:rect l="l" t="t" r="r" b="b"/>
              <a:pathLst>
                <a:path w="62229" h="478789">
                  <a:moveTo>
                    <a:pt x="62229" y="0"/>
                  </a:moveTo>
                  <a:lnTo>
                    <a:pt x="0" y="0"/>
                  </a:lnTo>
                  <a:lnTo>
                    <a:pt x="0" y="478790"/>
                  </a:lnTo>
                  <a:lnTo>
                    <a:pt x="62229" y="478790"/>
                  </a:lnTo>
                  <a:lnTo>
                    <a:pt x="62229" y="0"/>
                  </a:lnTo>
                  <a:close/>
                </a:path>
              </a:pathLst>
            </a:custGeom>
            <a:solidFill>
              <a:srgbClr val="1679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81000" y="1838960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90"/>
                  </a:lnTo>
                  <a:lnTo>
                    <a:pt x="62865" y="478790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5F5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81000" y="2331719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E26C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81000" y="2823845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1FAA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81000" y="3806825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375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81000" y="3314700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2C75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81000" y="857250"/>
              <a:ext cx="62230" cy="478790"/>
            </a:xfrm>
            <a:custGeom>
              <a:avLst/>
              <a:gdLst/>
              <a:ahLst/>
              <a:cxnLst/>
              <a:rect l="l" t="t" r="r" b="b"/>
              <a:pathLst>
                <a:path w="62229" h="478790">
                  <a:moveTo>
                    <a:pt x="62229" y="0"/>
                  </a:moveTo>
                  <a:lnTo>
                    <a:pt x="0" y="0"/>
                  </a:lnTo>
                  <a:lnTo>
                    <a:pt x="0" y="478790"/>
                  </a:lnTo>
                  <a:lnTo>
                    <a:pt x="62229" y="478790"/>
                  </a:lnTo>
                  <a:lnTo>
                    <a:pt x="62229" y="0"/>
                  </a:lnTo>
                  <a:close/>
                </a:path>
              </a:pathLst>
            </a:custGeom>
            <a:solidFill>
              <a:srgbClr val="8AC0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6087871" y="31495"/>
            <a:ext cx="675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libri"/>
                <a:cs typeface="Calibri"/>
              </a:rPr>
              <a:t>4/27/2023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381000" y="4832350"/>
            <a:ext cx="62865" cy="3441700"/>
            <a:chOff x="381000" y="4832350"/>
            <a:chExt cx="62865" cy="3441700"/>
          </a:xfrm>
        </p:grpSpPr>
        <p:sp>
          <p:nvSpPr>
            <p:cNvPr id="12" name="object 12"/>
            <p:cNvSpPr/>
            <p:nvPr/>
          </p:nvSpPr>
          <p:spPr>
            <a:xfrm>
              <a:off x="381000" y="7795260"/>
              <a:ext cx="62230" cy="478790"/>
            </a:xfrm>
            <a:custGeom>
              <a:avLst/>
              <a:gdLst/>
              <a:ahLst/>
              <a:cxnLst/>
              <a:rect l="l" t="t" r="r" b="b"/>
              <a:pathLst>
                <a:path w="62229" h="478790">
                  <a:moveTo>
                    <a:pt x="62229" y="0"/>
                  </a:moveTo>
                  <a:lnTo>
                    <a:pt x="0" y="0"/>
                  </a:lnTo>
                  <a:lnTo>
                    <a:pt x="0" y="478790"/>
                  </a:lnTo>
                  <a:lnTo>
                    <a:pt x="62229" y="478790"/>
                  </a:lnTo>
                  <a:lnTo>
                    <a:pt x="62229" y="0"/>
                  </a:lnTo>
                  <a:close/>
                </a:path>
              </a:pathLst>
            </a:custGeom>
            <a:solidFill>
              <a:srgbClr val="2D53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81000" y="5324475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1679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81000" y="5815330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90"/>
                  </a:lnTo>
                  <a:lnTo>
                    <a:pt x="62865" y="478790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5F5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81000" y="6307455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90">
                  <a:moveTo>
                    <a:pt x="62865" y="0"/>
                  </a:moveTo>
                  <a:lnTo>
                    <a:pt x="0" y="0"/>
                  </a:lnTo>
                  <a:lnTo>
                    <a:pt x="0" y="478790"/>
                  </a:lnTo>
                  <a:lnTo>
                    <a:pt x="62865" y="478790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E26C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81000" y="6800214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90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1FAA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81000" y="7290435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90">
                  <a:moveTo>
                    <a:pt x="62865" y="0"/>
                  </a:moveTo>
                  <a:lnTo>
                    <a:pt x="0" y="0"/>
                  </a:lnTo>
                  <a:lnTo>
                    <a:pt x="0" y="478790"/>
                  </a:lnTo>
                  <a:lnTo>
                    <a:pt x="62865" y="478790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2C75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81000" y="4832350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8AC0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6240271" y="8090407"/>
            <a:ext cx="93345" cy="109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50" b="0" spc="-25" dirty="0">
                <a:solidFill>
                  <a:srgbClr val="E26C08"/>
                </a:solidFill>
                <a:latin typeface="Calibri Light"/>
                <a:cs typeface="Calibri Light"/>
              </a:rPr>
              <a:t>14</a:t>
            </a:r>
            <a:endParaRPr sz="550">
              <a:latin typeface="Calibri Light"/>
              <a:cs typeface="Calibri Ligh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68300" y="8305292"/>
            <a:ext cx="1479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5" dirty="0">
                <a:solidFill>
                  <a:srgbClr val="242424"/>
                </a:solidFill>
                <a:latin typeface="Calibri"/>
                <a:cs typeface="Calibri"/>
              </a:rPr>
              <a:t>14</a:t>
            </a:r>
            <a:endParaRPr sz="1000">
              <a:latin typeface="Calibri"/>
              <a:cs typeface="Calibri"/>
            </a:endParaRPr>
          </a:p>
        </p:txBody>
      </p:sp>
      <p:pic>
        <p:nvPicPr>
          <p:cNvPr id="21" name="object 2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7715" y="1978025"/>
            <a:ext cx="4546587" cy="1518283"/>
          </a:xfrm>
          <a:prstGeom prst="rect">
            <a:avLst/>
          </a:prstGeom>
        </p:spPr>
      </p:pic>
      <p:sp>
        <p:nvSpPr>
          <p:cNvPr id="22" name="object 22"/>
          <p:cNvSpPr txBox="1"/>
          <p:nvPr/>
        </p:nvSpPr>
        <p:spPr>
          <a:xfrm>
            <a:off x="811783" y="1988311"/>
            <a:ext cx="4125595" cy="1367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599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latin typeface="Calibri"/>
                <a:cs typeface="Calibri"/>
              </a:rPr>
              <a:t>CMS</a:t>
            </a:r>
            <a:r>
              <a:rPr sz="1100" b="1" spc="-45" dirty="0">
                <a:latin typeface="Calibri"/>
                <a:cs typeface="Calibri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Approval</a:t>
            </a:r>
            <a:r>
              <a:rPr sz="1100" b="1" spc="-4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of</a:t>
            </a:r>
            <a:r>
              <a:rPr sz="1100" b="1" spc="-35" dirty="0">
                <a:latin typeface="Calibri"/>
                <a:cs typeface="Calibri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Directed</a:t>
            </a:r>
            <a:r>
              <a:rPr sz="1100" b="1" spc="-6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Payment</a:t>
            </a:r>
            <a:r>
              <a:rPr sz="1100" b="1" spc="-30" dirty="0">
                <a:latin typeface="Calibri"/>
                <a:cs typeface="Calibri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Programs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buAutoNum type="arabicPeriod"/>
              <a:tabLst>
                <a:tab pos="185420" algn="l"/>
              </a:tabLst>
            </a:pPr>
            <a:r>
              <a:rPr sz="1100" spc="-10" dirty="0">
                <a:latin typeface="Calibri"/>
                <a:cs typeface="Calibri"/>
              </a:rPr>
              <a:t>~$1.6B</a:t>
            </a:r>
            <a:r>
              <a:rPr sz="1100" spc="-6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Total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Funds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Calibri"/>
              <a:buAutoNum type="arabicPeriod"/>
            </a:pPr>
            <a:endParaRPr sz="1050">
              <a:latin typeface="Calibri"/>
              <a:cs typeface="Calibri"/>
            </a:endParaRPr>
          </a:p>
          <a:p>
            <a:pPr marL="184785" marR="5080" indent="-172720">
              <a:lnSpc>
                <a:spcPct val="100000"/>
              </a:lnSpc>
              <a:buAutoNum type="arabicPeriod"/>
              <a:tabLst>
                <a:tab pos="185420" algn="l"/>
              </a:tabLst>
            </a:pPr>
            <a:r>
              <a:rPr sz="1100" spc="-10" dirty="0">
                <a:latin typeface="Calibri"/>
                <a:cs typeface="Calibri"/>
              </a:rPr>
              <a:t>Maximum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coverage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Medicaid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Uncompensated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Care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Costs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(UCC) </a:t>
            </a:r>
            <a:r>
              <a:rPr sz="1100" spc="-25" dirty="0">
                <a:latin typeface="Calibri"/>
                <a:cs typeface="Calibri"/>
              </a:rPr>
              <a:t>for </a:t>
            </a:r>
            <a:r>
              <a:rPr sz="1100" dirty="0">
                <a:latin typeface="Calibri"/>
                <a:cs typeface="Calibri"/>
              </a:rPr>
              <a:t>Small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Rural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Hospitals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through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Medicaid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DSH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Calibri"/>
              <a:buAutoNum type="arabicPeriod"/>
            </a:pPr>
            <a:endParaRPr sz="105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buAutoNum type="arabicPeriod"/>
              <a:tabLst>
                <a:tab pos="185420" algn="l"/>
              </a:tabLst>
            </a:pPr>
            <a:r>
              <a:rPr sz="1100" dirty="0">
                <a:latin typeface="Calibri"/>
                <a:cs typeface="Calibri"/>
              </a:rPr>
              <a:t>Reduces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Georgia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Hospitals’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UCC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more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than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50%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23" name="object 23"/>
          <p:cNvSpPr txBox="1"/>
          <p:nvPr/>
        </p:nvSpPr>
        <p:spPr>
          <a:xfrm>
            <a:off x="749300" y="985519"/>
            <a:ext cx="3790315" cy="448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25"/>
              </a:lnSpc>
              <a:spcBef>
                <a:spcPts val="100"/>
              </a:spcBef>
            </a:pPr>
            <a:r>
              <a:rPr sz="1200" b="1" spc="-20" dirty="0">
                <a:solidFill>
                  <a:srgbClr val="167981"/>
                </a:solidFill>
                <a:latin typeface="Calibri"/>
                <a:cs typeface="Calibri"/>
              </a:rPr>
              <a:t>HOSPITAL</a:t>
            </a:r>
            <a:r>
              <a:rPr sz="1200" b="1" spc="-60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167981"/>
                </a:solidFill>
                <a:latin typeface="Calibri"/>
                <a:cs typeface="Calibri"/>
              </a:rPr>
              <a:t>MANAGED</a:t>
            </a:r>
            <a:r>
              <a:rPr sz="1200" b="1" spc="-40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167981"/>
                </a:solidFill>
                <a:latin typeface="Calibri"/>
                <a:cs typeface="Calibri"/>
              </a:rPr>
              <a:t>CARE</a:t>
            </a:r>
            <a:r>
              <a:rPr sz="1200" b="1" spc="-5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167981"/>
                </a:solidFill>
                <a:latin typeface="Calibri"/>
                <a:cs typeface="Calibri"/>
              </a:rPr>
              <a:t>DIRECTED PAYMENT</a:t>
            </a:r>
            <a:r>
              <a:rPr sz="1200" b="1" spc="-15" dirty="0">
                <a:solidFill>
                  <a:srgbClr val="167981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167981"/>
                </a:solidFill>
                <a:latin typeface="Calibri"/>
                <a:cs typeface="Calibri"/>
              </a:rPr>
              <a:t>PROGRAMS</a:t>
            </a:r>
            <a:endParaRPr sz="1200">
              <a:latin typeface="Calibri"/>
              <a:cs typeface="Calibri"/>
            </a:endParaRPr>
          </a:p>
          <a:p>
            <a:pPr marL="15240">
              <a:lnSpc>
                <a:spcPts val="1905"/>
              </a:lnSpc>
            </a:pPr>
            <a:r>
              <a:rPr sz="1600" b="0" spc="-10" dirty="0">
                <a:solidFill>
                  <a:srgbClr val="167981"/>
                </a:solidFill>
                <a:latin typeface="Calibri Light"/>
                <a:cs typeface="Calibri Light"/>
              </a:rPr>
              <a:t>RESULTS</a:t>
            </a:r>
            <a:r>
              <a:rPr sz="1600" b="0" spc="-70" dirty="0">
                <a:solidFill>
                  <a:srgbClr val="167981"/>
                </a:solidFill>
                <a:latin typeface="Calibri Light"/>
                <a:cs typeface="Calibri Light"/>
              </a:rPr>
              <a:t> </a:t>
            </a:r>
            <a:r>
              <a:rPr sz="1600" b="0" spc="-20" dirty="0">
                <a:solidFill>
                  <a:srgbClr val="167981"/>
                </a:solidFill>
                <a:latin typeface="Calibri Light"/>
                <a:cs typeface="Calibri Light"/>
              </a:rPr>
              <a:t>OF</a:t>
            </a:r>
            <a:r>
              <a:rPr sz="1600" b="0" spc="-70" dirty="0">
                <a:solidFill>
                  <a:srgbClr val="167981"/>
                </a:solidFill>
                <a:latin typeface="Calibri Light"/>
                <a:cs typeface="Calibri Light"/>
              </a:rPr>
              <a:t> </a:t>
            </a:r>
            <a:r>
              <a:rPr sz="1600" b="0" spc="-10" dirty="0">
                <a:solidFill>
                  <a:srgbClr val="167981"/>
                </a:solidFill>
                <a:latin typeface="Calibri Light"/>
                <a:cs typeface="Calibri Light"/>
              </a:rPr>
              <a:t>IAP</a:t>
            </a:r>
            <a:r>
              <a:rPr sz="1600" b="0" spc="-65" dirty="0">
                <a:solidFill>
                  <a:srgbClr val="167981"/>
                </a:solidFill>
                <a:latin typeface="Calibri Light"/>
                <a:cs typeface="Calibri Light"/>
              </a:rPr>
              <a:t> </a:t>
            </a:r>
            <a:r>
              <a:rPr sz="1600" b="0" spc="-10" dirty="0">
                <a:solidFill>
                  <a:srgbClr val="167981"/>
                </a:solidFill>
                <a:latin typeface="Calibri Light"/>
                <a:cs typeface="Calibri Light"/>
              </a:rPr>
              <a:t>IMPLEMENTATION</a:t>
            </a:r>
            <a:endParaRPr sz="1600">
              <a:latin typeface="Calibri Light"/>
              <a:cs typeface="Calibri Light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795264" y="4100576"/>
            <a:ext cx="629920" cy="109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50" dirty="0">
                <a:solidFill>
                  <a:srgbClr val="7D7D7D"/>
                </a:solidFill>
                <a:latin typeface="Calibri"/>
                <a:cs typeface="Calibri"/>
              </a:rPr>
              <a:t>Sellers</a:t>
            </a:r>
            <a:r>
              <a:rPr sz="550" spc="-45" dirty="0">
                <a:solidFill>
                  <a:srgbClr val="7D7D7D"/>
                </a:solidFill>
                <a:latin typeface="Calibri"/>
                <a:cs typeface="Calibri"/>
              </a:rPr>
              <a:t> </a:t>
            </a:r>
            <a:r>
              <a:rPr sz="550" dirty="0">
                <a:solidFill>
                  <a:srgbClr val="7D7D7D"/>
                </a:solidFill>
                <a:latin typeface="Calibri"/>
                <a:cs typeface="Calibri"/>
              </a:rPr>
              <a:t>Dorsey</a:t>
            </a:r>
            <a:r>
              <a:rPr sz="550" spc="225" dirty="0">
                <a:solidFill>
                  <a:srgbClr val="7D7D7D"/>
                </a:solidFill>
                <a:latin typeface="Calibri"/>
                <a:cs typeface="Calibri"/>
              </a:rPr>
              <a:t> </a:t>
            </a:r>
            <a:r>
              <a:rPr sz="550" dirty="0">
                <a:solidFill>
                  <a:srgbClr val="7D7D7D"/>
                </a:solidFill>
                <a:latin typeface="Calibri"/>
                <a:cs typeface="Calibri"/>
              </a:rPr>
              <a:t>|</a:t>
            </a:r>
            <a:r>
              <a:rPr sz="550" spc="345" dirty="0">
                <a:solidFill>
                  <a:srgbClr val="7D7D7D"/>
                </a:solidFill>
                <a:latin typeface="Calibri"/>
                <a:cs typeface="Calibri"/>
              </a:rPr>
              <a:t> </a:t>
            </a:r>
            <a:r>
              <a:rPr sz="550" b="1" spc="-25" dirty="0">
                <a:solidFill>
                  <a:srgbClr val="E26C08"/>
                </a:solidFill>
                <a:latin typeface="Calibri"/>
                <a:cs typeface="Calibri"/>
              </a:rPr>
              <a:t>13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68300" y="4312411"/>
            <a:ext cx="1479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5" dirty="0">
                <a:solidFill>
                  <a:srgbClr val="242424"/>
                </a:solidFill>
                <a:latin typeface="Calibri"/>
                <a:cs typeface="Calibri"/>
              </a:rPr>
              <a:t>13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49300" y="4941823"/>
            <a:ext cx="3129915" cy="445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5"/>
              </a:lnSpc>
              <a:spcBef>
                <a:spcPts val="100"/>
              </a:spcBef>
            </a:pPr>
            <a:r>
              <a:rPr sz="1200" b="1" spc="-10" dirty="0">
                <a:solidFill>
                  <a:srgbClr val="167981"/>
                </a:solidFill>
                <a:latin typeface="Calibri"/>
                <a:cs typeface="Calibri"/>
              </a:rPr>
              <a:t>OVERVIEW</a:t>
            </a:r>
            <a:endParaRPr sz="1200">
              <a:latin typeface="Calibri"/>
              <a:cs typeface="Calibri"/>
            </a:endParaRPr>
          </a:p>
          <a:p>
            <a:pPr marL="13970">
              <a:lnSpc>
                <a:spcPts val="1895"/>
              </a:lnSpc>
            </a:pPr>
            <a:r>
              <a:rPr sz="1600" b="0" spc="-35" dirty="0">
                <a:solidFill>
                  <a:srgbClr val="167981"/>
                </a:solidFill>
                <a:latin typeface="Calibri Light"/>
                <a:cs typeface="Calibri Light"/>
              </a:rPr>
              <a:t>STATE</a:t>
            </a:r>
            <a:r>
              <a:rPr sz="1600" b="0" spc="-45" dirty="0">
                <a:solidFill>
                  <a:srgbClr val="167981"/>
                </a:solidFill>
                <a:latin typeface="Calibri Light"/>
                <a:cs typeface="Calibri Light"/>
              </a:rPr>
              <a:t> </a:t>
            </a:r>
            <a:r>
              <a:rPr sz="1600" b="0" spc="-40" dirty="0">
                <a:solidFill>
                  <a:srgbClr val="167981"/>
                </a:solidFill>
                <a:latin typeface="Calibri Light"/>
                <a:cs typeface="Calibri Light"/>
              </a:rPr>
              <a:t>DIRECTED </a:t>
            </a:r>
            <a:r>
              <a:rPr sz="1600" b="0" spc="-35" dirty="0">
                <a:solidFill>
                  <a:srgbClr val="167981"/>
                </a:solidFill>
                <a:latin typeface="Calibri Light"/>
                <a:cs typeface="Calibri Light"/>
              </a:rPr>
              <a:t>PAYMENT</a:t>
            </a:r>
            <a:r>
              <a:rPr sz="1600" b="0" spc="-30" dirty="0">
                <a:solidFill>
                  <a:srgbClr val="167981"/>
                </a:solidFill>
                <a:latin typeface="Calibri Light"/>
                <a:cs typeface="Calibri Light"/>
              </a:rPr>
              <a:t> </a:t>
            </a:r>
            <a:r>
              <a:rPr sz="1600" b="0" spc="-10" dirty="0">
                <a:solidFill>
                  <a:srgbClr val="167981"/>
                </a:solidFill>
                <a:latin typeface="Calibri Light"/>
                <a:cs typeface="Calibri Light"/>
              </a:rPr>
              <a:t>PROGRAMS</a:t>
            </a:r>
            <a:endParaRPr sz="1600">
              <a:latin typeface="Calibri Light"/>
              <a:cs typeface="Calibri Light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49300" y="5559044"/>
            <a:ext cx="5421630" cy="12852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5575" indent="-143510">
              <a:lnSpc>
                <a:spcPts val="894"/>
              </a:lnSpc>
              <a:spcBef>
                <a:spcPts val="105"/>
              </a:spcBef>
              <a:buClr>
                <a:srgbClr val="167981"/>
              </a:buClr>
              <a:buFont typeface="Wingdings"/>
              <a:buChar char=""/>
              <a:tabLst>
                <a:tab pos="156210" algn="l"/>
              </a:tabLst>
            </a:pPr>
            <a:r>
              <a:rPr sz="750" b="1" spc="-10" dirty="0">
                <a:solidFill>
                  <a:srgbClr val="333333"/>
                </a:solidFill>
                <a:latin typeface="Calibri"/>
                <a:cs typeface="Calibri"/>
              </a:rPr>
              <a:t>What</a:t>
            </a:r>
            <a:r>
              <a:rPr sz="750" b="1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750" b="1" dirty="0">
                <a:solidFill>
                  <a:srgbClr val="333333"/>
                </a:solidFill>
                <a:latin typeface="Calibri"/>
                <a:cs typeface="Calibri"/>
              </a:rPr>
              <a:t>is</a:t>
            </a:r>
            <a:r>
              <a:rPr sz="750" b="1" spc="-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750" b="1" spc="-25" dirty="0">
                <a:solidFill>
                  <a:srgbClr val="333333"/>
                </a:solidFill>
                <a:latin typeface="Calibri"/>
                <a:cs typeface="Calibri"/>
              </a:rPr>
              <a:t>it:</a:t>
            </a:r>
            <a:endParaRPr sz="750">
              <a:latin typeface="Calibri"/>
              <a:cs typeface="Calibri"/>
            </a:endParaRPr>
          </a:p>
          <a:p>
            <a:pPr marL="383540" marR="5080" lvl="1" indent="-142875">
              <a:lnSpc>
                <a:spcPts val="900"/>
              </a:lnSpc>
              <a:spcBef>
                <a:spcPts val="25"/>
              </a:spcBef>
              <a:buClr>
                <a:srgbClr val="167981"/>
              </a:buClr>
              <a:buFont typeface="Arial"/>
              <a:buChar char="•"/>
              <a:tabLst>
                <a:tab pos="384810" algn="l"/>
              </a:tabLst>
            </a:pPr>
            <a:r>
              <a:rPr sz="750" dirty="0">
                <a:solidFill>
                  <a:srgbClr val="333333"/>
                </a:solidFill>
                <a:latin typeface="Calibri"/>
                <a:cs typeface="Calibri"/>
              </a:rPr>
              <a:t>It</a:t>
            </a:r>
            <a:r>
              <a:rPr sz="75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750" dirty="0">
                <a:solidFill>
                  <a:srgbClr val="333333"/>
                </a:solidFill>
                <a:latin typeface="Calibri"/>
                <a:cs typeface="Calibri"/>
              </a:rPr>
              <a:t>is</a:t>
            </a:r>
            <a:r>
              <a:rPr sz="750" spc="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750" dirty="0">
                <a:solidFill>
                  <a:srgbClr val="333333"/>
                </a:solidFill>
                <a:latin typeface="Calibri"/>
                <a:cs typeface="Calibri"/>
              </a:rPr>
              <a:t>a</a:t>
            </a:r>
            <a:r>
              <a:rPr sz="75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750" spc="-10" dirty="0">
                <a:solidFill>
                  <a:srgbClr val="333333"/>
                </a:solidFill>
                <a:latin typeface="Calibri"/>
                <a:cs typeface="Calibri"/>
              </a:rPr>
              <a:t>supplemental</a:t>
            </a:r>
            <a:r>
              <a:rPr sz="75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750" spc="-10" dirty="0">
                <a:solidFill>
                  <a:srgbClr val="333333"/>
                </a:solidFill>
                <a:latin typeface="Calibri"/>
                <a:cs typeface="Calibri"/>
              </a:rPr>
              <a:t>payment</a:t>
            </a:r>
            <a:r>
              <a:rPr sz="75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750" dirty="0">
                <a:solidFill>
                  <a:srgbClr val="333333"/>
                </a:solidFill>
                <a:latin typeface="Calibri"/>
                <a:cs typeface="Calibri"/>
              </a:rPr>
              <a:t>in</a:t>
            </a:r>
            <a:r>
              <a:rPr sz="750" spc="-10" dirty="0">
                <a:solidFill>
                  <a:srgbClr val="333333"/>
                </a:solidFill>
                <a:latin typeface="Calibri"/>
                <a:cs typeface="Calibri"/>
              </a:rPr>
              <a:t> managed</a:t>
            </a:r>
            <a:r>
              <a:rPr sz="75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750" dirty="0">
                <a:solidFill>
                  <a:srgbClr val="333333"/>
                </a:solidFill>
                <a:latin typeface="Calibri"/>
                <a:cs typeface="Calibri"/>
              </a:rPr>
              <a:t>care</a:t>
            </a:r>
            <a:r>
              <a:rPr sz="750" spc="-10" dirty="0">
                <a:solidFill>
                  <a:srgbClr val="333333"/>
                </a:solidFill>
                <a:latin typeface="Calibri"/>
                <a:cs typeface="Calibri"/>
              </a:rPr>
              <a:t> that permits</a:t>
            </a:r>
            <a:r>
              <a:rPr sz="75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750" spc="-10" dirty="0">
                <a:solidFill>
                  <a:srgbClr val="333333"/>
                </a:solidFill>
                <a:latin typeface="Calibri"/>
                <a:cs typeface="Calibri"/>
              </a:rPr>
              <a:t>states</a:t>
            </a:r>
            <a:r>
              <a:rPr sz="75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750" dirty="0">
                <a:solidFill>
                  <a:srgbClr val="333333"/>
                </a:solidFill>
                <a:latin typeface="Calibri"/>
                <a:cs typeface="Calibri"/>
              </a:rPr>
              <a:t>to</a:t>
            </a:r>
            <a:r>
              <a:rPr sz="75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750" spc="-10" dirty="0">
                <a:solidFill>
                  <a:srgbClr val="333333"/>
                </a:solidFill>
                <a:latin typeface="Calibri"/>
                <a:cs typeface="Calibri"/>
              </a:rPr>
              <a:t>direct managed</a:t>
            </a:r>
            <a:r>
              <a:rPr sz="75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750" dirty="0">
                <a:solidFill>
                  <a:srgbClr val="333333"/>
                </a:solidFill>
                <a:latin typeface="Calibri"/>
                <a:cs typeface="Calibri"/>
              </a:rPr>
              <a:t>care</a:t>
            </a:r>
            <a:r>
              <a:rPr sz="750" spc="-10" dirty="0">
                <a:solidFill>
                  <a:srgbClr val="333333"/>
                </a:solidFill>
                <a:latin typeface="Calibri"/>
                <a:cs typeface="Calibri"/>
              </a:rPr>
              <a:t> plans</a:t>
            </a:r>
            <a:r>
              <a:rPr sz="750" spc="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750" dirty="0">
                <a:solidFill>
                  <a:srgbClr val="333333"/>
                </a:solidFill>
                <a:latin typeface="Calibri"/>
                <a:cs typeface="Calibri"/>
              </a:rPr>
              <a:t>to</a:t>
            </a:r>
            <a:r>
              <a:rPr sz="750" spc="-10" dirty="0">
                <a:solidFill>
                  <a:srgbClr val="333333"/>
                </a:solidFill>
                <a:latin typeface="Calibri"/>
                <a:cs typeface="Calibri"/>
              </a:rPr>
              <a:t> pay</a:t>
            </a:r>
            <a:r>
              <a:rPr sz="75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750" spc="-10" dirty="0">
                <a:solidFill>
                  <a:srgbClr val="333333"/>
                </a:solidFill>
                <a:latin typeface="Calibri"/>
                <a:cs typeface="Calibri"/>
              </a:rPr>
              <a:t>providers</a:t>
            </a:r>
            <a:r>
              <a:rPr sz="750" spc="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750" spc="-10" dirty="0">
                <a:solidFill>
                  <a:srgbClr val="333333"/>
                </a:solidFill>
                <a:latin typeface="Calibri"/>
                <a:cs typeface="Calibri"/>
              </a:rPr>
              <a:t>additional</a:t>
            </a:r>
            <a:r>
              <a:rPr sz="75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750" spc="-10" dirty="0">
                <a:solidFill>
                  <a:srgbClr val="333333"/>
                </a:solidFill>
                <a:latin typeface="Calibri"/>
                <a:cs typeface="Calibri"/>
              </a:rPr>
              <a:t>funds</a:t>
            </a:r>
            <a:r>
              <a:rPr sz="75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750" spc="-25" dirty="0">
                <a:solidFill>
                  <a:srgbClr val="333333"/>
                </a:solidFill>
                <a:latin typeface="Calibri"/>
                <a:cs typeface="Calibri"/>
              </a:rPr>
              <a:t>to</a:t>
            </a:r>
            <a:r>
              <a:rPr sz="750" spc="50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750" dirty="0">
                <a:solidFill>
                  <a:srgbClr val="333333"/>
                </a:solidFill>
                <a:latin typeface="Calibri"/>
                <a:cs typeface="Calibri"/>
              </a:rPr>
              <a:t>support</a:t>
            </a:r>
            <a:r>
              <a:rPr sz="75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750" dirty="0">
                <a:solidFill>
                  <a:srgbClr val="333333"/>
                </a:solidFill>
                <a:latin typeface="Calibri"/>
                <a:cs typeface="Calibri"/>
              </a:rPr>
              <a:t>Medicaid</a:t>
            </a:r>
            <a:r>
              <a:rPr sz="75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750" spc="-10" dirty="0">
                <a:solidFill>
                  <a:srgbClr val="333333"/>
                </a:solidFill>
                <a:latin typeface="Calibri"/>
                <a:cs typeface="Calibri"/>
              </a:rPr>
              <a:t>program</a:t>
            </a:r>
            <a:r>
              <a:rPr sz="75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750" dirty="0">
                <a:solidFill>
                  <a:srgbClr val="333333"/>
                </a:solidFill>
                <a:latin typeface="Calibri"/>
                <a:cs typeface="Calibri"/>
              </a:rPr>
              <a:t>goals</a:t>
            </a:r>
            <a:r>
              <a:rPr sz="750" spc="-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750" dirty="0">
                <a:solidFill>
                  <a:srgbClr val="333333"/>
                </a:solidFill>
                <a:latin typeface="Calibri"/>
                <a:cs typeface="Calibri"/>
              </a:rPr>
              <a:t>and</a:t>
            </a:r>
            <a:r>
              <a:rPr sz="750" spc="-10" dirty="0">
                <a:solidFill>
                  <a:srgbClr val="333333"/>
                </a:solidFill>
                <a:latin typeface="Calibri"/>
                <a:cs typeface="Calibri"/>
              </a:rPr>
              <a:t> objectives</a:t>
            </a:r>
            <a:endParaRPr sz="75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Clr>
                <a:srgbClr val="167981"/>
              </a:buClr>
              <a:buFont typeface="Arial"/>
              <a:buChar char="•"/>
            </a:pPr>
            <a:endParaRPr sz="700">
              <a:latin typeface="Calibri"/>
              <a:cs typeface="Calibri"/>
            </a:endParaRPr>
          </a:p>
          <a:p>
            <a:pPr marL="155575" indent="-143510">
              <a:lnSpc>
                <a:spcPct val="100000"/>
              </a:lnSpc>
              <a:buClr>
                <a:srgbClr val="167981"/>
              </a:buClr>
              <a:buFont typeface="Wingdings"/>
              <a:buChar char=""/>
              <a:tabLst>
                <a:tab pos="156210" algn="l"/>
              </a:tabLst>
            </a:pPr>
            <a:r>
              <a:rPr sz="750" b="1" dirty="0">
                <a:solidFill>
                  <a:srgbClr val="333333"/>
                </a:solidFill>
                <a:latin typeface="Calibri"/>
                <a:cs typeface="Calibri"/>
              </a:rPr>
              <a:t>CMS</a:t>
            </a:r>
            <a:r>
              <a:rPr sz="750" b="1" spc="-10" dirty="0">
                <a:solidFill>
                  <a:srgbClr val="333333"/>
                </a:solidFill>
                <a:latin typeface="Calibri"/>
                <a:cs typeface="Calibri"/>
              </a:rPr>
              <a:t> requirements</a:t>
            </a:r>
            <a:endParaRPr sz="750">
              <a:latin typeface="Calibri"/>
              <a:cs typeface="Calibri"/>
            </a:endParaRPr>
          </a:p>
          <a:p>
            <a:pPr marL="384175" lvl="1" indent="-143510">
              <a:lnSpc>
                <a:spcPct val="100000"/>
              </a:lnSpc>
              <a:buClr>
                <a:srgbClr val="167981"/>
              </a:buClr>
              <a:buFont typeface="Arial"/>
              <a:buChar char="•"/>
              <a:tabLst>
                <a:tab pos="384810" algn="l"/>
              </a:tabLst>
            </a:pPr>
            <a:r>
              <a:rPr sz="750" spc="-20" dirty="0">
                <a:solidFill>
                  <a:srgbClr val="333333"/>
                </a:solidFill>
                <a:latin typeface="Calibri"/>
                <a:cs typeface="Calibri"/>
              </a:rPr>
              <a:t>Supports</a:t>
            </a:r>
            <a:r>
              <a:rPr sz="75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750" spc="-10" dirty="0">
                <a:solidFill>
                  <a:srgbClr val="333333"/>
                </a:solidFill>
                <a:latin typeface="Calibri"/>
                <a:cs typeface="Calibri"/>
              </a:rPr>
              <a:t>State’s</a:t>
            </a:r>
            <a:r>
              <a:rPr sz="750" spc="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750" spc="-10" dirty="0">
                <a:solidFill>
                  <a:srgbClr val="333333"/>
                </a:solidFill>
                <a:latin typeface="Calibri"/>
                <a:cs typeface="Calibri"/>
              </a:rPr>
              <a:t>Quality</a:t>
            </a:r>
            <a:r>
              <a:rPr sz="750" spc="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750" spc="-10" dirty="0">
                <a:solidFill>
                  <a:srgbClr val="333333"/>
                </a:solidFill>
                <a:latin typeface="Calibri"/>
                <a:cs typeface="Calibri"/>
              </a:rPr>
              <a:t>Strategy</a:t>
            </a:r>
            <a:endParaRPr sz="750">
              <a:latin typeface="Calibri"/>
              <a:cs typeface="Calibri"/>
            </a:endParaRPr>
          </a:p>
          <a:p>
            <a:pPr marL="384175" lvl="1" indent="-143510">
              <a:lnSpc>
                <a:spcPct val="100000"/>
              </a:lnSpc>
              <a:buClr>
                <a:srgbClr val="167981"/>
              </a:buClr>
              <a:buFont typeface="Arial"/>
              <a:buChar char="•"/>
              <a:tabLst>
                <a:tab pos="384810" algn="l"/>
              </a:tabLst>
            </a:pPr>
            <a:r>
              <a:rPr sz="750" b="1" spc="-10" dirty="0">
                <a:solidFill>
                  <a:srgbClr val="333333"/>
                </a:solidFill>
                <a:latin typeface="Calibri"/>
                <a:cs typeface="Calibri"/>
              </a:rPr>
              <a:t>Annual</a:t>
            </a:r>
            <a:r>
              <a:rPr sz="750" b="1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750" spc="-10" dirty="0">
                <a:solidFill>
                  <a:srgbClr val="333333"/>
                </a:solidFill>
                <a:latin typeface="Calibri"/>
                <a:cs typeface="Calibri"/>
              </a:rPr>
              <a:t>resubmission</a:t>
            </a:r>
            <a:r>
              <a:rPr sz="750" dirty="0">
                <a:solidFill>
                  <a:srgbClr val="333333"/>
                </a:solidFill>
                <a:latin typeface="Calibri"/>
                <a:cs typeface="Calibri"/>
              </a:rPr>
              <a:t> &amp;</a:t>
            </a:r>
            <a:r>
              <a:rPr sz="75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750" spc="-10" dirty="0">
                <a:solidFill>
                  <a:srgbClr val="333333"/>
                </a:solidFill>
                <a:latin typeface="Calibri"/>
                <a:cs typeface="Calibri"/>
              </a:rPr>
              <a:t>evaluation</a:t>
            </a:r>
            <a:r>
              <a:rPr sz="75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750" spc="-10" dirty="0">
                <a:solidFill>
                  <a:srgbClr val="333333"/>
                </a:solidFill>
                <a:latin typeface="Calibri"/>
                <a:cs typeface="Calibri"/>
              </a:rPr>
              <a:t>of</a:t>
            </a:r>
            <a:r>
              <a:rPr sz="75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750" spc="-10" dirty="0">
                <a:solidFill>
                  <a:srgbClr val="333333"/>
                </a:solidFill>
                <a:latin typeface="Calibri"/>
                <a:cs typeface="Calibri"/>
              </a:rPr>
              <a:t>performance on</a:t>
            </a:r>
            <a:r>
              <a:rPr sz="75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750" spc="-10" dirty="0">
                <a:solidFill>
                  <a:srgbClr val="333333"/>
                </a:solidFill>
                <a:latin typeface="Calibri"/>
                <a:cs typeface="Calibri"/>
              </a:rPr>
              <a:t>specific</a:t>
            </a:r>
            <a:r>
              <a:rPr sz="75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750" spc="-10" dirty="0">
                <a:solidFill>
                  <a:srgbClr val="333333"/>
                </a:solidFill>
                <a:latin typeface="Calibri"/>
                <a:cs typeface="Calibri"/>
              </a:rPr>
              <a:t>quality</a:t>
            </a:r>
            <a:r>
              <a:rPr sz="750" spc="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750" spc="-10" dirty="0">
                <a:solidFill>
                  <a:srgbClr val="333333"/>
                </a:solidFill>
                <a:latin typeface="Calibri"/>
                <a:cs typeface="Calibri"/>
              </a:rPr>
              <a:t>measures</a:t>
            </a:r>
            <a:endParaRPr sz="750">
              <a:latin typeface="Calibri"/>
              <a:cs typeface="Calibri"/>
            </a:endParaRPr>
          </a:p>
          <a:p>
            <a:pPr marL="384175" lvl="1" indent="-143510">
              <a:lnSpc>
                <a:spcPct val="100000"/>
              </a:lnSpc>
              <a:spcBef>
                <a:spcPts val="10"/>
              </a:spcBef>
              <a:buClr>
                <a:srgbClr val="167981"/>
              </a:buClr>
              <a:buFont typeface="Arial"/>
              <a:buChar char="•"/>
              <a:tabLst>
                <a:tab pos="384810" algn="l"/>
              </a:tabLst>
            </a:pPr>
            <a:r>
              <a:rPr sz="750" spc="-10" dirty="0">
                <a:solidFill>
                  <a:srgbClr val="333333"/>
                </a:solidFill>
                <a:latin typeface="Calibri"/>
                <a:cs typeface="Calibri"/>
              </a:rPr>
              <a:t>Payments</a:t>
            </a:r>
            <a:r>
              <a:rPr sz="750" spc="-5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750" spc="-10" dirty="0">
                <a:solidFill>
                  <a:srgbClr val="333333"/>
                </a:solidFill>
                <a:latin typeface="Calibri"/>
                <a:cs typeface="Calibri"/>
              </a:rPr>
              <a:t>must tie</a:t>
            </a:r>
            <a:r>
              <a:rPr sz="75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750" spc="-10" dirty="0">
                <a:solidFill>
                  <a:srgbClr val="333333"/>
                </a:solidFill>
                <a:latin typeface="Calibri"/>
                <a:cs typeface="Calibri"/>
              </a:rPr>
              <a:t>to </a:t>
            </a:r>
            <a:r>
              <a:rPr sz="750" b="1" spc="-10" dirty="0">
                <a:solidFill>
                  <a:srgbClr val="333333"/>
                </a:solidFill>
                <a:latin typeface="Calibri"/>
                <a:cs typeface="Calibri"/>
              </a:rPr>
              <a:t>actual</a:t>
            </a:r>
            <a:r>
              <a:rPr sz="750" b="1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750" b="1" spc="-10" dirty="0">
                <a:solidFill>
                  <a:srgbClr val="333333"/>
                </a:solidFill>
                <a:latin typeface="Calibri"/>
                <a:cs typeface="Calibri"/>
              </a:rPr>
              <a:t>CMO</a:t>
            </a:r>
            <a:r>
              <a:rPr sz="750" b="1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750" b="1" spc="-10" dirty="0">
                <a:solidFill>
                  <a:srgbClr val="333333"/>
                </a:solidFill>
                <a:latin typeface="Calibri"/>
                <a:cs typeface="Calibri"/>
              </a:rPr>
              <a:t>Medicaid</a:t>
            </a:r>
            <a:r>
              <a:rPr sz="750" b="1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750" b="1" spc="-10" dirty="0">
                <a:solidFill>
                  <a:srgbClr val="333333"/>
                </a:solidFill>
                <a:latin typeface="Calibri"/>
                <a:cs typeface="Calibri"/>
              </a:rPr>
              <a:t>utilization</a:t>
            </a:r>
            <a:r>
              <a:rPr sz="750" b="1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750" spc="-10" dirty="0">
                <a:solidFill>
                  <a:srgbClr val="333333"/>
                </a:solidFill>
                <a:latin typeface="Calibri"/>
                <a:cs typeface="Calibri"/>
              </a:rPr>
              <a:t>for the</a:t>
            </a:r>
            <a:r>
              <a:rPr sz="75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750" spc="-10" dirty="0">
                <a:solidFill>
                  <a:srgbClr val="333333"/>
                </a:solidFill>
                <a:latin typeface="Calibri"/>
                <a:cs typeface="Calibri"/>
              </a:rPr>
              <a:t>approved</a:t>
            </a:r>
            <a:r>
              <a:rPr sz="75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750" dirty="0">
                <a:solidFill>
                  <a:srgbClr val="333333"/>
                </a:solidFill>
                <a:latin typeface="Calibri"/>
                <a:cs typeface="Calibri"/>
              </a:rPr>
              <a:t>rate</a:t>
            </a:r>
            <a:r>
              <a:rPr sz="750" spc="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750" spc="-10" dirty="0">
                <a:solidFill>
                  <a:srgbClr val="333333"/>
                </a:solidFill>
                <a:latin typeface="Calibri"/>
                <a:cs typeface="Calibri"/>
              </a:rPr>
              <a:t>year (Reconciliation)</a:t>
            </a:r>
            <a:endParaRPr sz="75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Clr>
                <a:srgbClr val="167981"/>
              </a:buClr>
              <a:buFont typeface="Arial"/>
              <a:buChar char="•"/>
            </a:pPr>
            <a:endParaRPr sz="70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buClr>
                <a:srgbClr val="167981"/>
              </a:buClr>
              <a:buFont typeface="Wingdings"/>
              <a:buChar char=""/>
              <a:tabLst>
                <a:tab pos="184785" algn="l"/>
                <a:tab pos="185420" algn="l"/>
              </a:tabLst>
            </a:pPr>
            <a:r>
              <a:rPr sz="750" b="1" dirty="0">
                <a:solidFill>
                  <a:srgbClr val="333333"/>
                </a:solidFill>
                <a:latin typeface="Calibri"/>
                <a:cs typeface="Calibri"/>
              </a:rPr>
              <a:t>CMS</a:t>
            </a:r>
            <a:r>
              <a:rPr sz="750" b="1" spc="-10" dirty="0">
                <a:solidFill>
                  <a:srgbClr val="333333"/>
                </a:solidFill>
                <a:latin typeface="Calibri"/>
                <a:cs typeface="Calibri"/>
              </a:rPr>
              <a:t> Guidance</a:t>
            </a:r>
            <a:endParaRPr sz="750">
              <a:latin typeface="Calibri"/>
              <a:cs typeface="Calibri"/>
            </a:endParaRPr>
          </a:p>
          <a:p>
            <a:pPr marL="412750" indent="-172720">
              <a:lnSpc>
                <a:spcPct val="100000"/>
              </a:lnSpc>
              <a:spcBef>
                <a:spcPts val="15"/>
              </a:spcBef>
              <a:buClr>
                <a:srgbClr val="167981"/>
              </a:buClr>
              <a:buFont typeface="Wingdings"/>
              <a:buChar char=""/>
              <a:tabLst>
                <a:tab pos="412750" algn="l"/>
                <a:tab pos="413384" algn="l"/>
              </a:tabLst>
            </a:pPr>
            <a:r>
              <a:rPr sz="750" spc="-10" dirty="0">
                <a:solidFill>
                  <a:srgbClr val="333333"/>
                </a:solidFill>
                <a:latin typeface="Calibri"/>
                <a:cs typeface="Calibri"/>
              </a:rPr>
              <a:t>Evaluation</a:t>
            </a:r>
            <a:r>
              <a:rPr sz="75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750" dirty="0">
                <a:solidFill>
                  <a:srgbClr val="333333"/>
                </a:solidFill>
                <a:latin typeface="Calibri"/>
                <a:cs typeface="Calibri"/>
              </a:rPr>
              <a:t>plan</a:t>
            </a:r>
            <a:r>
              <a:rPr sz="75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750" spc="-10" dirty="0">
                <a:solidFill>
                  <a:srgbClr val="333333"/>
                </a:solidFill>
                <a:latin typeface="Calibri"/>
                <a:cs typeface="Calibri"/>
              </a:rPr>
              <a:t>limited</a:t>
            </a:r>
            <a:r>
              <a:rPr sz="750" spc="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750" dirty="0">
                <a:solidFill>
                  <a:srgbClr val="333333"/>
                </a:solidFill>
                <a:latin typeface="Calibri"/>
                <a:cs typeface="Calibri"/>
              </a:rPr>
              <a:t>to</a:t>
            </a:r>
            <a:r>
              <a:rPr sz="75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750" dirty="0">
                <a:solidFill>
                  <a:srgbClr val="333333"/>
                </a:solidFill>
                <a:latin typeface="Calibri"/>
                <a:cs typeface="Calibri"/>
              </a:rPr>
              <a:t>CMO</a:t>
            </a:r>
            <a:r>
              <a:rPr sz="75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750" spc="-10" dirty="0">
                <a:solidFill>
                  <a:srgbClr val="333333"/>
                </a:solidFill>
                <a:latin typeface="Calibri"/>
                <a:cs typeface="Calibri"/>
              </a:rPr>
              <a:t>Medicaid</a:t>
            </a:r>
            <a:r>
              <a:rPr sz="750" spc="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750" spc="-10" dirty="0">
                <a:solidFill>
                  <a:srgbClr val="333333"/>
                </a:solidFill>
                <a:latin typeface="Calibri"/>
                <a:cs typeface="Calibri"/>
              </a:rPr>
              <a:t>utilization</a:t>
            </a:r>
            <a:r>
              <a:rPr sz="750" dirty="0">
                <a:solidFill>
                  <a:srgbClr val="333333"/>
                </a:solidFill>
                <a:latin typeface="Calibri"/>
                <a:cs typeface="Calibri"/>
              </a:rPr>
              <a:t> of</a:t>
            </a:r>
            <a:r>
              <a:rPr sz="750" spc="-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750" spc="-20" dirty="0">
                <a:solidFill>
                  <a:srgbClr val="333333"/>
                </a:solidFill>
                <a:latin typeface="Calibri"/>
                <a:cs typeface="Calibri"/>
              </a:rPr>
              <a:t>participating</a:t>
            </a:r>
            <a:r>
              <a:rPr sz="75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750" spc="-10" dirty="0">
                <a:solidFill>
                  <a:srgbClr val="333333"/>
                </a:solidFill>
                <a:latin typeface="Calibri"/>
                <a:cs typeface="Calibri"/>
              </a:rPr>
              <a:t>providers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77900" y="7157719"/>
            <a:ext cx="2134870" cy="1409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750" b="1" spc="-10" dirty="0">
                <a:solidFill>
                  <a:srgbClr val="333333"/>
                </a:solidFill>
                <a:latin typeface="Calibri"/>
                <a:cs typeface="Calibri"/>
              </a:rPr>
              <a:t>Programs</a:t>
            </a:r>
            <a:r>
              <a:rPr sz="750" b="1" spc="-4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750" b="1" dirty="0">
                <a:solidFill>
                  <a:srgbClr val="333333"/>
                </a:solidFill>
                <a:latin typeface="Calibri"/>
                <a:cs typeface="Calibri"/>
              </a:rPr>
              <a:t>in</a:t>
            </a:r>
            <a:r>
              <a:rPr sz="750" b="1" spc="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750" b="1" spc="-10" dirty="0">
                <a:solidFill>
                  <a:srgbClr val="333333"/>
                </a:solidFill>
                <a:latin typeface="Calibri"/>
                <a:cs typeface="Calibri"/>
              </a:rPr>
              <a:t>Georgia</a:t>
            </a:r>
            <a:r>
              <a:rPr sz="750" b="1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750" b="1" spc="-10" dirty="0">
                <a:solidFill>
                  <a:srgbClr val="333333"/>
                </a:solidFill>
                <a:latin typeface="Calibri"/>
                <a:cs typeface="Calibri"/>
              </a:rPr>
              <a:t>that</a:t>
            </a:r>
            <a:r>
              <a:rPr sz="750" b="1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750" b="1" spc="-10" dirty="0">
                <a:solidFill>
                  <a:srgbClr val="333333"/>
                </a:solidFill>
                <a:latin typeface="Calibri"/>
                <a:cs typeface="Calibri"/>
              </a:rPr>
              <a:t>most</a:t>
            </a:r>
            <a:r>
              <a:rPr sz="750" b="1" spc="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750" b="1" spc="-10" dirty="0">
                <a:solidFill>
                  <a:srgbClr val="333333"/>
                </a:solidFill>
                <a:latin typeface="Calibri"/>
                <a:cs typeface="Calibri"/>
              </a:rPr>
              <a:t>impact</a:t>
            </a:r>
            <a:r>
              <a:rPr sz="750" b="1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750" b="1" spc="-10" dirty="0">
                <a:solidFill>
                  <a:srgbClr val="333333"/>
                </a:solidFill>
                <a:latin typeface="Calibri"/>
                <a:cs typeface="Calibri"/>
              </a:rPr>
              <a:t>Rural</a:t>
            </a:r>
            <a:r>
              <a:rPr sz="750" b="1" spc="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750" b="1" spc="-10" dirty="0">
                <a:solidFill>
                  <a:srgbClr val="333333"/>
                </a:solidFill>
                <a:latin typeface="Calibri"/>
                <a:cs typeface="Calibri"/>
              </a:rPr>
              <a:t>Hospitals</a:t>
            </a:r>
            <a:r>
              <a:rPr sz="750" spc="-10" dirty="0">
                <a:solidFill>
                  <a:srgbClr val="333333"/>
                </a:solidFill>
                <a:latin typeface="Calibri"/>
                <a:cs typeface="Calibri"/>
              </a:rPr>
              <a:t>:</a:t>
            </a:r>
            <a:endParaRPr sz="750">
              <a:latin typeface="Calibri"/>
              <a:cs typeface="Calibri"/>
            </a:endParaRPr>
          </a:p>
        </p:txBody>
      </p:sp>
      <p:graphicFrame>
        <p:nvGraphicFramePr>
          <p:cNvPr id="29" name="object 29"/>
          <p:cNvGraphicFramePr>
            <a:graphicFrameLocks noGrp="1"/>
          </p:cNvGraphicFramePr>
          <p:nvPr/>
        </p:nvGraphicFramePr>
        <p:xfrm>
          <a:off x="792480" y="7342631"/>
          <a:ext cx="5349240" cy="5187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9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8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95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86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55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8760">
                <a:tc>
                  <a:txBody>
                    <a:bodyPr/>
                    <a:lstStyle/>
                    <a:p>
                      <a:pPr marL="313690" marR="92075" indent="-210820">
                        <a:lnSpc>
                          <a:spcPts val="819"/>
                        </a:lnSpc>
                        <a:spcBef>
                          <a:spcPts val="85"/>
                        </a:spcBef>
                      </a:pPr>
                      <a:r>
                        <a:rPr sz="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Initial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Effective</a:t>
                      </a:r>
                      <a:r>
                        <a:rPr sz="800" b="1" spc="5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Date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9525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17B7B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Initiative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5080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17B7B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Number</a:t>
                      </a:r>
                      <a:r>
                        <a:rPr sz="8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8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Participants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5080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17B7B"/>
                    </a:solidFill>
                  </a:tcPr>
                </a:tc>
                <a:tc>
                  <a:txBody>
                    <a:bodyPr/>
                    <a:lstStyle/>
                    <a:p>
                      <a:pPr marL="208279" marR="12700" indent="-184785">
                        <a:lnSpc>
                          <a:spcPts val="819"/>
                        </a:lnSpc>
                        <a:spcBef>
                          <a:spcPts val="85"/>
                        </a:spcBef>
                      </a:pPr>
                      <a:r>
                        <a:rPr sz="8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Evaluation</a:t>
                      </a:r>
                      <a:r>
                        <a:rPr sz="800" b="1" spc="6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Reporting</a:t>
                      </a:r>
                      <a:r>
                        <a:rPr sz="800" b="1" spc="5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Data</a:t>
                      </a:r>
                      <a:r>
                        <a:rPr sz="8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Source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17B7B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CMS</a:t>
                      </a:r>
                      <a:r>
                        <a:rPr sz="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Approval</a:t>
                      </a:r>
                      <a:r>
                        <a:rPr sz="8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Date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50800" marB="0">
                    <a:lnL w="9525">
                      <a:solidFill>
                        <a:srgbClr val="FFFFFF"/>
                      </a:solidFill>
                      <a:prstDash val="solid"/>
                    </a:lnL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17B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16700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dirty="0">
                          <a:latin typeface="Calibri"/>
                          <a:cs typeface="Calibri"/>
                        </a:rPr>
                        <a:t>July</a:t>
                      </a:r>
                      <a:r>
                        <a:rPr sz="8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1,</a:t>
                      </a:r>
                      <a:r>
                        <a:rPr sz="8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20" dirty="0">
                          <a:latin typeface="Calibri"/>
                          <a:cs typeface="Calibri"/>
                        </a:rPr>
                        <a:t>2021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9525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BADADE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10" dirty="0">
                          <a:latin typeface="Calibri"/>
                          <a:cs typeface="Calibri"/>
                        </a:rPr>
                        <a:t>Public</a:t>
                      </a:r>
                      <a:r>
                        <a:rPr sz="8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Hospital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25" dirty="0">
                          <a:latin typeface="Calibri"/>
                          <a:cs typeface="Calibri"/>
                        </a:rPr>
                        <a:t>DPP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BADAD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dirty="0">
                          <a:latin typeface="Calibri"/>
                          <a:cs typeface="Calibri"/>
                        </a:rPr>
                        <a:t>58</a:t>
                      </a:r>
                      <a:r>
                        <a:rPr sz="8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Public Hospitals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BADADE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25" dirty="0">
                          <a:latin typeface="Calibri"/>
                          <a:cs typeface="Calibri"/>
                        </a:rPr>
                        <a:t>CMO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BADADE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10" dirty="0">
                          <a:latin typeface="Calibri"/>
                          <a:cs typeface="Calibri"/>
                        </a:rPr>
                        <a:t>11/17/21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BADA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marL="167005">
                        <a:lnSpc>
                          <a:spcPts val="890"/>
                        </a:lnSpc>
                      </a:pPr>
                      <a:r>
                        <a:rPr sz="800" dirty="0">
                          <a:latin typeface="Calibri"/>
                          <a:cs typeface="Calibri"/>
                        </a:rPr>
                        <a:t>July</a:t>
                      </a:r>
                      <a:r>
                        <a:rPr sz="8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1,</a:t>
                      </a:r>
                      <a:r>
                        <a:rPr sz="8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20" dirty="0">
                          <a:latin typeface="Calibri"/>
                          <a:cs typeface="Calibri"/>
                        </a:rPr>
                        <a:t>2022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952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solidFill>
                      <a:srgbClr val="BADADE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890"/>
                        </a:lnSpc>
                      </a:pPr>
                      <a:r>
                        <a:rPr sz="800" spc="-10" dirty="0">
                          <a:latin typeface="Calibri"/>
                          <a:cs typeface="Calibri"/>
                        </a:rPr>
                        <a:t>Private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Hospital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25" dirty="0">
                          <a:latin typeface="Calibri"/>
                          <a:cs typeface="Calibri"/>
                        </a:rPr>
                        <a:t>DPP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solidFill>
                      <a:srgbClr val="BADAD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890"/>
                        </a:lnSpc>
                      </a:pPr>
                      <a:r>
                        <a:rPr sz="800" dirty="0">
                          <a:latin typeface="Calibri"/>
                          <a:cs typeface="Calibri"/>
                        </a:rPr>
                        <a:t>42</a:t>
                      </a:r>
                      <a:r>
                        <a:rPr sz="8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Private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Hospitals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solidFill>
                      <a:srgbClr val="BADADE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890"/>
                        </a:lnSpc>
                      </a:pPr>
                      <a:r>
                        <a:rPr sz="800" spc="-25" dirty="0">
                          <a:latin typeface="Calibri"/>
                          <a:cs typeface="Calibri"/>
                        </a:rPr>
                        <a:t>CMO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solidFill>
                      <a:srgbClr val="BADADE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890"/>
                        </a:lnSpc>
                      </a:pPr>
                      <a:r>
                        <a:rPr sz="800" spc="-10" dirty="0">
                          <a:latin typeface="Calibri"/>
                          <a:cs typeface="Calibri"/>
                        </a:rPr>
                        <a:t>12/15/22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T w="6350">
                      <a:solidFill>
                        <a:srgbClr val="FFFFFF"/>
                      </a:solidFill>
                      <a:prstDash val="solid"/>
                    </a:lnT>
                    <a:solidFill>
                      <a:srgbClr val="BADA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87871" y="31495"/>
            <a:ext cx="675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libri"/>
                <a:cs typeface="Calibri"/>
              </a:rPr>
              <a:t>4/27/2023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81000" y="4832350"/>
            <a:ext cx="62865" cy="3441700"/>
            <a:chOff x="381000" y="4832350"/>
            <a:chExt cx="62865" cy="3441700"/>
          </a:xfrm>
        </p:grpSpPr>
        <p:sp>
          <p:nvSpPr>
            <p:cNvPr id="4" name="object 4"/>
            <p:cNvSpPr/>
            <p:nvPr/>
          </p:nvSpPr>
          <p:spPr>
            <a:xfrm>
              <a:off x="381000" y="7795260"/>
              <a:ext cx="62230" cy="478790"/>
            </a:xfrm>
            <a:custGeom>
              <a:avLst/>
              <a:gdLst/>
              <a:ahLst/>
              <a:cxnLst/>
              <a:rect l="l" t="t" r="r" b="b"/>
              <a:pathLst>
                <a:path w="62229" h="478790">
                  <a:moveTo>
                    <a:pt x="62229" y="0"/>
                  </a:moveTo>
                  <a:lnTo>
                    <a:pt x="0" y="0"/>
                  </a:lnTo>
                  <a:lnTo>
                    <a:pt x="0" y="478790"/>
                  </a:lnTo>
                  <a:lnTo>
                    <a:pt x="62229" y="478790"/>
                  </a:lnTo>
                  <a:lnTo>
                    <a:pt x="62229" y="0"/>
                  </a:lnTo>
                  <a:close/>
                </a:path>
              </a:pathLst>
            </a:custGeom>
            <a:solidFill>
              <a:srgbClr val="2D53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81000" y="5324475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1679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81000" y="5815330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90"/>
                  </a:lnTo>
                  <a:lnTo>
                    <a:pt x="62865" y="478790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5F5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81000" y="6307455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90">
                  <a:moveTo>
                    <a:pt x="62865" y="0"/>
                  </a:moveTo>
                  <a:lnTo>
                    <a:pt x="0" y="0"/>
                  </a:lnTo>
                  <a:lnTo>
                    <a:pt x="0" y="478790"/>
                  </a:lnTo>
                  <a:lnTo>
                    <a:pt x="62865" y="478790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E26C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81000" y="6799579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90">
                  <a:moveTo>
                    <a:pt x="62865" y="0"/>
                  </a:moveTo>
                  <a:lnTo>
                    <a:pt x="0" y="0"/>
                  </a:lnTo>
                  <a:lnTo>
                    <a:pt x="0" y="478790"/>
                  </a:lnTo>
                  <a:lnTo>
                    <a:pt x="62865" y="478790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1FAA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81000" y="7290435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90">
                  <a:moveTo>
                    <a:pt x="62865" y="0"/>
                  </a:moveTo>
                  <a:lnTo>
                    <a:pt x="0" y="0"/>
                  </a:lnTo>
                  <a:lnTo>
                    <a:pt x="0" y="478790"/>
                  </a:lnTo>
                  <a:lnTo>
                    <a:pt x="62865" y="478790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2C75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81000" y="4832350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8AC0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6240271" y="8090407"/>
            <a:ext cx="93345" cy="109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50" b="0" spc="-25" dirty="0">
                <a:solidFill>
                  <a:srgbClr val="E26C08"/>
                </a:solidFill>
                <a:latin typeface="Calibri Light"/>
                <a:cs typeface="Calibri Light"/>
              </a:rPr>
              <a:t>16</a:t>
            </a:r>
            <a:endParaRPr sz="550">
              <a:latin typeface="Calibri Light"/>
              <a:cs typeface="Calibri Ligh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8300" y="8305292"/>
            <a:ext cx="1479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5" dirty="0">
                <a:solidFill>
                  <a:srgbClr val="242424"/>
                </a:solidFill>
                <a:latin typeface="Calibri"/>
                <a:cs typeface="Calibri"/>
              </a:rPr>
              <a:t>16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57555" y="3672840"/>
            <a:ext cx="1062355" cy="92710"/>
          </a:xfrm>
          <a:custGeom>
            <a:avLst/>
            <a:gdLst/>
            <a:ahLst/>
            <a:cxnLst/>
            <a:rect l="l" t="t" r="r" b="b"/>
            <a:pathLst>
              <a:path w="1062355" h="92710">
                <a:moveTo>
                  <a:pt x="1062355" y="0"/>
                </a:moveTo>
                <a:lnTo>
                  <a:pt x="0" y="0"/>
                </a:lnTo>
                <a:lnTo>
                  <a:pt x="0" y="92710"/>
                </a:lnTo>
                <a:lnTo>
                  <a:pt x="1062355" y="92710"/>
                </a:lnTo>
                <a:lnTo>
                  <a:pt x="1062355" y="0"/>
                </a:lnTo>
                <a:close/>
              </a:path>
            </a:pathLst>
          </a:custGeom>
          <a:solidFill>
            <a:srgbClr val="1679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62000" y="1632585"/>
            <a:ext cx="1060450" cy="113030"/>
          </a:xfrm>
          <a:custGeom>
            <a:avLst/>
            <a:gdLst/>
            <a:ahLst/>
            <a:cxnLst/>
            <a:rect l="l" t="t" r="r" b="b"/>
            <a:pathLst>
              <a:path w="1060450" h="113030">
                <a:moveTo>
                  <a:pt x="1060450" y="0"/>
                </a:moveTo>
                <a:lnTo>
                  <a:pt x="0" y="0"/>
                </a:lnTo>
                <a:lnTo>
                  <a:pt x="0" y="113029"/>
                </a:lnTo>
                <a:lnTo>
                  <a:pt x="1060450" y="113029"/>
                </a:lnTo>
                <a:lnTo>
                  <a:pt x="1060450" y="0"/>
                </a:lnTo>
                <a:close/>
              </a:path>
            </a:pathLst>
          </a:custGeom>
          <a:solidFill>
            <a:srgbClr val="1679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757555" y="1745614"/>
            <a:ext cx="1062355" cy="1927225"/>
          </a:xfrm>
          <a:prstGeom prst="rect">
            <a:avLst/>
          </a:prstGeom>
          <a:solidFill>
            <a:srgbClr val="8AC0C5"/>
          </a:solidFill>
        </p:spPr>
        <p:txBody>
          <a:bodyPr vert="horz" wrap="square" lIns="0" tIns="36830" rIns="0" bIns="0" rtlCol="0">
            <a:spAutoFit/>
          </a:bodyPr>
          <a:lstStyle/>
          <a:p>
            <a:pPr marL="107950" marR="93345" algn="ctr">
              <a:lnSpc>
                <a:spcPts val="1310"/>
              </a:lnSpc>
              <a:spcBef>
                <a:spcPts val="290"/>
              </a:spcBef>
            </a:pPr>
            <a:r>
              <a:rPr sz="1100" b="1" spc="-10" dirty="0">
                <a:latin typeface="Calibri"/>
                <a:cs typeface="Calibri"/>
              </a:rPr>
              <a:t>SFY23</a:t>
            </a:r>
            <a:r>
              <a:rPr sz="1100" b="1" spc="-70" dirty="0">
                <a:latin typeface="Calibri"/>
                <a:cs typeface="Calibri"/>
              </a:rPr>
              <a:t> </a:t>
            </a:r>
            <a:r>
              <a:rPr sz="1100" b="1" spc="-20" dirty="0">
                <a:latin typeface="Calibri"/>
                <a:cs typeface="Calibri"/>
              </a:rPr>
              <a:t>Program Size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Calibri"/>
              <a:cs typeface="Calibri"/>
            </a:endParaRPr>
          </a:p>
          <a:p>
            <a:pPr marR="12700" algn="ctr">
              <a:lnSpc>
                <a:spcPct val="100000"/>
              </a:lnSpc>
              <a:spcBef>
                <a:spcPts val="5"/>
              </a:spcBef>
            </a:pPr>
            <a:r>
              <a:rPr sz="1100" b="1" dirty="0">
                <a:latin typeface="Calibri"/>
                <a:cs typeface="Calibri"/>
              </a:rPr>
              <a:t>Public</a:t>
            </a:r>
            <a:r>
              <a:rPr sz="1100" b="1" spc="-50" dirty="0">
                <a:latin typeface="Calibri"/>
                <a:cs typeface="Calibri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HDPP:</a:t>
            </a:r>
            <a:endParaRPr sz="1100">
              <a:latin typeface="Calibri"/>
              <a:cs typeface="Calibri"/>
            </a:endParaRPr>
          </a:p>
          <a:p>
            <a:pPr marL="10160" algn="ctr">
              <a:lnSpc>
                <a:spcPct val="100000"/>
              </a:lnSpc>
              <a:spcBef>
                <a:spcPts val="10"/>
              </a:spcBef>
            </a:pPr>
            <a:r>
              <a:rPr sz="1100" b="1" spc="-10" dirty="0">
                <a:latin typeface="Calibri"/>
                <a:cs typeface="Calibri"/>
              </a:rPr>
              <a:t>$236M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Calibri"/>
              <a:cs typeface="Calibri"/>
            </a:endParaRPr>
          </a:p>
          <a:p>
            <a:pPr marL="5715" algn="ctr">
              <a:lnSpc>
                <a:spcPct val="100000"/>
              </a:lnSpc>
            </a:pPr>
            <a:r>
              <a:rPr sz="1100" b="1" spc="-10" dirty="0">
                <a:latin typeface="Calibri"/>
                <a:cs typeface="Calibri"/>
              </a:rPr>
              <a:t>Private</a:t>
            </a:r>
            <a:r>
              <a:rPr sz="1100" b="1" spc="-25" dirty="0">
                <a:latin typeface="Calibri"/>
                <a:cs typeface="Calibri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HDPP:</a:t>
            </a:r>
            <a:endParaRPr sz="1100">
              <a:latin typeface="Calibri"/>
              <a:cs typeface="Calibri"/>
            </a:endParaRPr>
          </a:p>
          <a:p>
            <a:pPr marL="9525" algn="ctr">
              <a:lnSpc>
                <a:spcPct val="100000"/>
              </a:lnSpc>
              <a:spcBef>
                <a:spcPts val="15"/>
              </a:spcBef>
            </a:pPr>
            <a:r>
              <a:rPr sz="1100" b="1" spc="-10" dirty="0">
                <a:latin typeface="Calibri"/>
                <a:cs typeface="Calibri"/>
              </a:rPr>
              <a:t>$153M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49300" y="965707"/>
            <a:ext cx="5565140" cy="445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5"/>
              </a:lnSpc>
              <a:spcBef>
                <a:spcPts val="100"/>
              </a:spcBef>
            </a:pPr>
            <a:r>
              <a:rPr sz="1200" b="1" spc="-10" dirty="0">
                <a:solidFill>
                  <a:srgbClr val="167981"/>
                </a:solidFill>
                <a:latin typeface="Calibri"/>
                <a:cs typeface="Calibri"/>
              </a:rPr>
              <a:t>OVERVIEW</a:t>
            </a:r>
            <a:endParaRPr sz="1200">
              <a:latin typeface="Calibri"/>
              <a:cs typeface="Calibri"/>
            </a:endParaRPr>
          </a:p>
          <a:p>
            <a:pPr marL="15240">
              <a:lnSpc>
                <a:spcPts val="1895"/>
              </a:lnSpc>
            </a:pPr>
            <a:r>
              <a:rPr sz="1600" b="0" spc="-20" dirty="0">
                <a:solidFill>
                  <a:srgbClr val="167981"/>
                </a:solidFill>
                <a:latin typeface="Calibri Light"/>
                <a:cs typeface="Calibri Light"/>
              </a:rPr>
              <a:t>HDPP:</a:t>
            </a:r>
            <a:r>
              <a:rPr sz="1600" b="0" spc="-55" dirty="0">
                <a:solidFill>
                  <a:srgbClr val="167981"/>
                </a:solidFill>
                <a:latin typeface="Calibri Light"/>
                <a:cs typeface="Calibri Light"/>
              </a:rPr>
              <a:t> </a:t>
            </a:r>
            <a:r>
              <a:rPr sz="1600" b="0" spc="-20" dirty="0">
                <a:solidFill>
                  <a:srgbClr val="167981"/>
                </a:solidFill>
                <a:latin typeface="Calibri Light"/>
                <a:cs typeface="Calibri Light"/>
              </a:rPr>
              <a:t>HOSPITAL</a:t>
            </a:r>
            <a:r>
              <a:rPr sz="1600" b="0" spc="-30" dirty="0">
                <a:solidFill>
                  <a:srgbClr val="167981"/>
                </a:solidFill>
                <a:latin typeface="Calibri Light"/>
                <a:cs typeface="Calibri Light"/>
              </a:rPr>
              <a:t> </a:t>
            </a:r>
            <a:r>
              <a:rPr sz="1600" b="0" spc="-20" dirty="0">
                <a:solidFill>
                  <a:srgbClr val="167981"/>
                </a:solidFill>
                <a:latin typeface="Calibri Light"/>
                <a:cs typeface="Calibri Light"/>
              </a:rPr>
              <a:t>DIRECTED</a:t>
            </a:r>
            <a:r>
              <a:rPr sz="1600" b="0" spc="-35" dirty="0">
                <a:solidFill>
                  <a:srgbClr val="167981"/>
                </a:solidFill>
                <a:latin typeface="Calibri Light"/>
                <a:cs typeface="Calibri Light"/>
              </a:rPr>
              <a:t> </a:t>
            </a:r>
            <a:r>
              <a:rPr sz="1600" b="0" spc="-20" dirty="0">
                <a:solidFill>
                  <a:srgbClr val="167981"/>
                </a:solidFill>
                <a:latin typeface="Calibri Light"/>
                <a:cs typeface="Calibri Light"/>
              </a:rPr>
              <a:t>PAYMENT</a:t>
            </a:r>
            <a:r>
              <a:rPr sz="1600" b="0" spc="-35" dirty="0">
                <a:solidFill>
                  <a:srgbClr val="167981"/>
                </a:solidFill>
                <a:latin typeface="Calibri Light"/>
                <a:cs typeface="Calibri Light"/>
              </a:rPr>
              <a:t> </a:t>
            </a:r>
            <a:r>
              <a:rPr sz="1600" b="0" spc="-25" dirty="0">
                <a:solidFill>
                  <a:srgbClr val="167981"/>
                </a:solidFill>
                <a:latin typeface="Calibri Light"/>
                <a:cs typeface="Calibri Light"/>
              </a:rPr>
              <a:t>PROGRAM</a:t>
            </a:r>
            <a:r>
              <a:rPr sz="1600" b="0" spc="-40" dirty="0">
                <a:solidFill>
                  <a:srgbClr val="167981"/>
                </a:solidFill>
                <a:latin typeface="Calibri Light"/>
                <a:cs typeface="Calibri Light"/>
              </a:rPr>
              <a:t> </a:t>
            </a:r>
            <a:r>
              <a:rPr sz="1600" b="0" spc="-20" dirty="0">
                <a:solidFill>
                  <a:srgbClr val="167981"/>
                </a:solidFill>
                <a:latin typeface="Calibri Light"/>
                <a:cs typeface="Calibri Light"/>
              </a:rPr>
              <a:t>(PUBLIC</a:t>
            </a:r>
            <a:r>
              <a:rPr sz="1600" b="0" spc="-50" dirty="0">
                <a:solidFill>
                  <a:srgbClr val="167981"/>
                </a:solidFill>
                <a:latin typeface="Calibri Light"/>
                <a:cs typeface="Calibri Light"/>
              </a:rPr>
              <a:t> </a:t>
            </a:r>
            <a:r>
              <a:rPr sz="1600" b="0" dirty="0">
                <a:solidFill>
                  <a:srgbClr val="167981"/>
                </a:solidFill>
                <a:latin typeface="Calibri Light"/>
                <a:cs typeface="Calibri Light"/>
              </a:rPr>
              <a:t>&amp;</a:t>
            </a:r>
            <a:r>
              <a:rPr sz="1600" b="0" spc="-45" dirty="0">
                <a:solidFill>
                  <a:srgbClr val="167981"/>
                </a:solidFill>
                <a:latin typeface="Calibri Light"/>
                <a:cs typeface="Calibri Light"/>
              </a:rPr>
              <a:t> </a:t>
            </a:r>
            <a:r>
              <a:rPr sz="1600" b="0" spc="-10" dirty="0">
                <a:solidFill>
                  <a:srgbClr val="167981"/>
                </a:solidFill>
                <a:latin typeface="Calibri Light"/>
                <a:cs typeface="Calibri Light"/>
              </a:rPr>
              <a:t>PRIVATE)</a:t>
            </a:r>
            <a:endParaRPr sz="1600">
              <a:latin typeface="Calibri Light"/>
              <a:cs typeface="Calibri Ligh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915038" y="1491488"/>
            <a:ext cx="3095625" cy="4838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solidFill>
                  <a:srgbClr val="333333"/>
                </a:solidFill>
                <a:latin typeface="Calibri"/>
                <a:cs typeface="Calibri"/>
              </a:rPr>
              <a:t>POLICY</a:t>
            </a:r>
            <a:r>
              <a:rPr sz="1000" b="1" spc="-4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333333"/>
                </a:solidFill>
                <a:latin typeface="Calibri"/>
                <a:cs typeface="Calibri"/>
              </a:rPr>
              <a:t>RATIONALE</a:t>
            </a:r>
            <a:endParaRPr sz="1000">
              <a:latin typeface="Calibri"/>
              <a:cs typeface="Calibri"/>
            </a:endParaRPr>
          </a:p>
          <a:p>
            <a:pPr marL="269875" indent="-145415">
              <a:lnSpc>
                <a:spcPct val="100000"/>
              </a:lnSpc>
              <a:buClr>
                <a:srgbClr val="167981"/>
              </a:buClr>
              <a:buFont typeface="Wingdings"/>
              <a:buChar char=""/>
              <a:tabLst>
                <a:tab pos="270510" algn="l"/>
              </a:tabLst>
            </a:pP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Consistency with</a:t>
            </a:r>
            <a:r>
              <a:rPr sz="10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Hospital</a:t>
            </a:r>
            <a:r>
              <a:rPr sz="10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UPL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 for</a:t>
            </a:r>
            <a:r>
              <a:rPr sz="10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FFS</a:t>
            </a:r>
            <a:r>
              <a:rPr sz="10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population</a:t>
            </a:r>
            <a:r>
              <a:rPr sz="10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20" dirty="0">
                <a:solidFill>
                  <a:srgbClr val="333333"/>
                </a:solidFill>
                <a:latin typeface="Calibri"/>
                <a:cs typeface="Calibri"/>
              </a:rPr>
              <a:t>(ABD)</a:t>
            </a:r>
            <a:endParaRPr sz="1000">
              <a:latin typeface="Calibri"/>
              <a:cs typeface="Calibri"/>
            </a:endParaRPr>
          </a:p>
          <a:p>
            <a:pPr marL="269875" indent="-145415">
              <a:lnSpc>
                <a:spcPct val="100000"/>
              </a:lnSpc>
              <a:spcBef>
                <a:spcPts val="10"/>
              </a:spcBef>
              <a:buClr>
                <a:srgbClr val="167981"/>
              </a:buClr>
              <a:buFont typeface="Wingdings"/>
              <a:buChar char=""/>
              <a:tabLst>
                <a:tab pos="270510" algn="l"/>
              </a:tabLst>
            </a:pP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Medicaid payment</a:t>
            </a:r>
            <a:r>
              <a:rPr sz="10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closer</a:t>
            </a:r>
            <a:r>
              <a:rPr sz="10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to</a:t>
            </a:r>
            <a:r>
              <a:rPr sz="10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cost</a:t>
            </a:r>
            <a:r>
              <a:rPr sz="10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(Medicare</a:t>
            </a:r>
            <a:r>
              <a:rPr sz="100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equivalent)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58951" y="1644408"/>
            <a:ext cx="1089660" cy="7620"/>
          </a:xfrm>
          <a:custGeom>
            <a:avLst/>
            <a:gdLst/>
            <a:ahLst/>
            <a:cxnLst/>
            <a:rect l="l" t="t" r="r" b="b"/>
            <a:pathLst>
              <a:path w="1089660" h="7619">
                <a:moveTo>
                  <a:pt x="1089660" y="0"/>
                </a:moveTo>
                <a:lnTo>
                  <a:pt x="0" y="0"/>
                </a:lnTo>
                <a:lnTo>
                  <a:pt x="0" y="7607"/>
                </a:lnTo>
                <a:lnTo>
                  <a:pt x="1089660" y="7607"/>
                </a:lnTo>
                <a:lnTo>
                  <a:pt x="1089660" y="0"/>
                </a:lnTo>
                <a:close/>
              </a:path>
            </a:pathLst>
          </a:custGeom>
          <a:solidFill>
            <a:srgbClr val="8AC0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938020" y="2101088"/>
            <a:ext cx="4226560" cy="10934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333333"/>
                </a:solidFill>
                <a:latin typeface="Calibri"/>
                <a:cs typeface="Calibri"/>
              </a:rPr>
              <a:t>TECHNICAL</a:t>
            </a:r>
            <a:endParaRPr sz="1000">
              <a:latin typeface="Calibri"/>
              <a:cs typeface="Calibri"/>
            </a:endParaRPr>
          </a:p>
          <a:p>
            <a:pPr marL="247015" indent="-145415">
              <a:lnSpc>
                <a:spcPct val="100000"/>
              </a:lnSpc>
              <a:buClr>
                <a:srgbClr val="167981"/>
              </a:buClr>
              <a:buFont typeface="Wingdings"/>
              <a:buChar char=""/>
              <a:tabLst>
                <a:tab pos="247650" algn="l"/>
              </a:tabLst>
            </a:pP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SFY23 Implementation</a:t>
            </a:r>
            <a:endParaRPr sz="1000">
              <a:latin typeface="Calibri"/>
              <a:cs typeface="Calibri"/>
            </a:endParaRPr>
          </a:p>
          <a:p>
            <a:pPr marL="475615" lvl="1" indent="-143510">
              <a:lnSpc>
                <a:spcPct val="100000"/>
              </a:lnSpc>
              <a:buClr>
                <a:srgbClr val="167981"/>
              </a:buClr>
              <a:buFont typeface="Wingdings"/>
              <a:buChar char=""/>
              <a:tabLst>
                <a:tab pos="476250" algn="l"/>
              </a:tabLst>
            </a:pP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75%</a:t>
            </a:r>
            <a:r>
              <a:rPr sz="1000" spc="-4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of</a:t>
            </a:r>
            <a:r>
              <a:rPr sz="1000" spc="-4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estimated</a:t>
            </a:r>
            <a:r>
              <a:rPr sz="100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total</a:t>
            </a:r>
            <a:r>
              <a:rPr sz="1000" spc="-4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amount</a:t>
            </a:r>
            <a:r>
              <a:rPr sz="10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should</a:t>
            </a:r>
            <a:r>
              <a:rPr sz="1000" spc="-4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have</a:t>
            </a:r>
            <a:r>
              <a:rPr sz="100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been</a:t>
            </a:r>
            <a:r>
              <a:rPr sz="10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received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4/14</a:t>
            </a:r>
            <a:r>
              <a:rPr sz="10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via</a:t>
            </a:r>
            <a:r>
              <a:rPr sz="1000" spc="-4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20" dirty="0">
                <a:solidFill>
                  <a:srgbClr val="333333"/>
                </a:solidFill>
                <a:latin typeface="Calibri"/>
                <a:cs typeface="Calibri"/>
              </a:rPr>
              <a:t>CMOs</a:t>
            </a:r>
            <a:endParaRPr sz="1000">
              <a:latin typeface="Calibri"/>
              <a:cs typeface="Calibri"/>
            </a:endParaRPr>
          </a:p>
          <a:p>
            <a:pPr marL="704215" lvl="2" indent="-143510">
              <a:lnSpc>
                <a:spcPct val="100000"/>
              </a:lnSpc>
              <a:buClr>
                <a:srgbClr val="167981"/>
              </a:buClr>
              <a:buFont typeface="Wingdings"/>
              <a:buChar char=""/>
              <a:tabLst>
                <a:tab pos="704850" algn="l"/>
              </a:tabLst>
            </a:pP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51%</a:t>
            </a:r>
            <a:r>
              <a:rPr sz="10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increase</a:t>
            </a:r>
            <a:r>
              <a:rPr sz="10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for</a:t>
            </a:r>
            <a:r>
              <a:rPr sz="10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Inpatient</a:t>
            </a:r>
            <a:r>
              <a:rPr sz="10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services</a:t>
            </a:r>
            <a:endParaRPr sz="1000">
              <a:latin typeface="Calibri"/>
              <a:cs typeface="Calibri"/>
            </a:endParaRPr>
          </a:p>
          <a:p>
            <a:pPr marL="704215" lvl="2" indent="-143510">
              <a:lnSpc>
                <a:spcPct val="100000"/>
              </a:lnSpc>
              <a:buClr>
                <a:srgbClr val="167981"/>
              </a:buClr>
              <a:buFont typeface="Wingdings"/>
              <a:buChar char=""/>
              <a:tabLst>
                <a:tab pos="704850" algn="l"/>
              </a:tabLst>
            </a:pP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14%</a:t>
            </a:r>
            <a:r>
              <a:rPr sz="10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increase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Outpatient services</a:t>
            </a:r>
            <a:endParaRPr sz="1000">
              <a:latin typeface="Calibri"/>
              <a:cs typeface="Calibri"/>
            </a:endParaRPr>
          </a:p>
          <a:p>
            <a:pPr marL="247015" indent="-145415">
              <a:lnSpc>
                <a:spcPct val="100000"/>
              </a:lnSpc>
              <a:buClr>
                <a:srgbClr val="167981"/>
              </a:buClr>
              <a:buFont typeface="Wingdings"/>
              <a:buChar char=""/>
              <a:tabLst>
                <a:tab pos="247650" algn="l"/>
              </a:tabLst>
            </a:pP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Align</a:t>
            </a:r>
            <a:r>
              <a:rPr sz="10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with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 State's Medicaid</a:t>
            </a:r>
            <a:r>
              <a:rPr sz="1000" spc="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Quality Strategy</a:t>
            </a:r>
            <a:endParaRPr sz="1000">
              <a:latin typeface="Calibri"/>
              <a:cs typeface="Calibri"/>
            </a:endParaRPr>
          </a:p>
          <a:p>
            <a:pPr marL="247015" indent="-143510">
              <a:lnSpc>
                <a:spcPct val="100000"/>
              </a:lnSpc>
              <a:spcBef>
                <a:spcPts val="10"/>
              </a:spcBef>
              <a:buClr>
                <a:srgbClr val="167981"/>
              </a:buClr>
              <a:buFont typeface="Wingdings"/>
              <a:buChar char=""/>
              <a:tabLst>
                <a:tab pos="247650" algn="l"/>
              </a:tabLst>
            </a:pP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Annual</a:t>
            </a:r>
            <a:r>
              <a:rPr sz="100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CMS</a:t>
            </a:r>
            <a:r>
              <a:rPr sz="10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review</a:t>
            </a:r>
            <a:r>
              <a:rPr sz="10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and</a:t>
            </a:r>
            <a:r>
              <a:rPr sz="10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approval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46251" y="3320288"/>
            <a:ext cx="3897629" cy="4838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3960">
              <a:lnSpc>
                <a:spcPct val="100000"/>
              </a:lnSpc>
              <a:spcBef>
                <a:spcPts val="95"/>
              </a:spcBef>
            </a:pPr>
            <a:r>
              <a:rPr sz="1000" b="1" spc="-20" dirty="0">
                <a:solidFill>
                  <a:srgbClr val="333333"/>
                </a:solidFill>
                <a:latin typeface="Calibri"/>
                <a:cs typeface="Calibri"/>
              </a:rPr>
              <a:t>RURAL</a:t>
            </a:r>
            <a:r>
              <a:rPr sz="1000" b="1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333333"/>
                </a:solidFill>
                <a:latin typeface="Calibri"/>
                <a:cs typeface="Calibri"/>
              </a:rPr>
              <a:t>HOSPITAL</a:t>
            </a:r>
            <a:r>
              <a:rPr sz="1000" b="1" spc="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333333"/>
                </a:solidFill>
                <a:latin typeface="Calibri"/>
                <a:cs typeface="Calibri"/>
              </a:rPr>
              <a:t>IMPACT</a:t>
            </a:r>
            <a:endParaRPr sz="1000">
              <a:latin typeface="Calibri"/>
              <a:cs typeface="Calibri"/>
            </a:endParaRPr>
          </a:p>
          <a:p>
            <a:pPr marL="1438910" indent="-144145">
              <a:lnSpc>
                <a:spcPct val="100000"/>
              </a:lnSpc>
              <a:buClr>
                <a:srgbClr val="167981"/>
              </a:buClr>
              <a:buFont typeface="Wingdings"/>
              <a:buChar char=""/>
              <a:tabLst>
                <a:tab pos="1439545" algn="l"/>
              </a:tabLst>
            </a:pP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Enhance</a:t>
            </a:r>
            <a:r>
              <a:rPr sz="1000" spc="-6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payments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for</a:t>
            </a:r>
            <a:r>
              <a:rPr sz="10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services in</a:t>
            </a:r>
            <a:r>
              <a:rPr sz="100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managed</a:t>
            </a:r>
            <a:r>
              <a:rPr sz="10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20" dirty="0">
                <a:solidFill>
                  <a:srgbClr val="333333"/>
                </a:solidFill>
                <a:latin typeface="Calibri"/>
                <a:cs typeface="Calibri"/>
              </a:rPr>
              <a:t>care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  <a:tabLst>
                <a:tab pos="1104900" algn="l"/>
                <a:tab pos="1295400" algn="l"/>
              </a:tabLst>
            </a:pPr>
            <a:r>
              <a:rPr sz="1000" u="sng" dirty="0">
                <a:solidFill>
                  <a:srgbClr val="167981"/>
                </a:solidFill>
                <a:uFill>
                  <a:solidFill>
                    <a:srgbClr val="8AC0C5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000" dirty="0">
                <a:solidFill>
                  <a:srgbClr val="167981"/>
                </a:solidFill>
                <a:latin typeface="Times New Roman"/>
                <a:cs typeface="Times New Roman"/>
              </a:rPr>
              <a:t>	</a:t>
            </a:r>
            <a:r>
              <a:rPr sz="1000" dirty="0">
                <a:solidFill>
                  <a:srgbClr val="167981"/>
                </a:solidFill>
                <a:latin typeface="Wingdings"/>
                <a:cs typeface="Wingdings"/>
              </a:rPr>
              <a:t></a:t>
            </a:r>
            <a:r>
              <a:rPr sz="1000" spc="320" dirty="0">
                <a:solidFill>
                  <a:srgbClr val="167981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CAHs</a:t>
            </a:r>
            <a:r>
              <a:rPr sz="10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excluded, payments</a:t>
            </a:r>
            <a:r>
              <a:rPr sz="100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~cost</a:t>
            </a:r>
            <a:r>
              <a:rPr sz="100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basis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250940" y="4099052"/>
            <a:ext cx="93345" cy="109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50" b="0" spc="-25" dirty="0">
                <a:solidFill>
                  <a:srgbClr val="E26C08"/>
                </a:solidFill>
                <a:latin typeface="Calibri Light"/>
                <a:cs typeface="Calibri Light"/>
              </a:rPr>
              <a:t>15</a:t>
            </a:r>
            <a:endParaRPr sz="550">
              <a:latin typeface="Calibri Light"/>
              <a:cs typeface="Calibri Light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68300" y="4310888"/>
            <a:ext cx="1479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5" dirty="0">
                <a:solidFill>
                  <a:srgbClr val="242424"/>
                </a:solidFill>
                <a:latin typeface="Calibri"/>
                <a:cs typeface="Calibri"/>
              </a:rPr>
              <a:t>15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18819" y="4902518"/>
            <a:ext cx="5080635" cy="47752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229"/>
              </a:spcBef>
            </a:pPr>
            <a:r>
              <a:rPr sz="1100" b="1" spc="-10" dirty="0">
                <a:solidFill>
                  <a:srgbClr val="167981"/>
                </a:solidFill>
                <a:latin typeface="Calibri"/>
                <a:cs typeface="Calibri"/>
              </a:rPr>
              <a:t>OVERVIEW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1600" b="0" spc="-20" dirty="0">
                <a:solidFill>
                  <a:srgbClr val="167981"/>
                </a:solidFill>
                <a:latin typeface="Calibri Light"/>
                <a:cs typeface="Calibri Light"/>
              </a:rPr>
              <a:t>HOSPITAL</a:t>
            </a:r>
            <a:r>
              <a:rPr sz="1600" b="0" spc="-45" dirty="0">
                <a:solidFill>
                  <a:srgbClr val="167981"/>
                </a:solidFill>
                <a:latin typeface="Calibri Light"/>
                <a:cs typeface="Calibri Light"/>
              </a:rPr>
              <a:t> </a:t>
            </a:r>
            <a:r>
              <a:rPr sz="1600" b="0" spc="-20" dirty="0">
                <a:solidFill>
                  <a:srgbClr val="167981"/>
                </a:solidFill>
                <a:latin typeface="Calibri Light"/>
                <a:cs typeface="Calibri Light"/>
              </a:rPr>
              <a:t>DIRECTED</a:t>
            </a:r>
            <a:r>
              <a:rPr sz="1600" b="0" spc="-50" dirty="0">
                <a:solidFill>
                  <a:srgbClr val="167981"/>
                </a:solidFill>
                <a:latin typeface="Calibri Light"/>
                <a:cs typeface="Calibri Light"/>
              </a:rPr>
              <a:t> </a:t>
            </a:r>
            <a:r>
              <a:rPr sz="1600" b="0" spc="-20" dirty="0">
                <a:solidFill>
                  <a:srgbClr val="167981"/>
                </a:solidFill>
                <a:latin typeface="Calibri Light"/>
                <a:cs typeface="Calibri Light"/>
              </a:rPr>
              <a:t>PAYMENT</a:t>
            </a:r>
            <a:r>
              <a:rPr sz="1600" b="0" spc="-45" dirty="0">
                <a:solidFill>
                  <a:srgbClr val="167981"/>
                </a:solidFill>
                <a:latin typeface="Calibri Light"/>
                <a:cs typeface="Calibri Light"/>
              </a:rPr>
              <a:t> </a:t>
            </a:r>
            <a:r>
              <a:rPr sz="1600" b="0" spc="-20" dirty="0">
                <a:solidFill>
                  <a:srgbClr val="167981"/>
                </a:solidFill>
                <a:latin typeface="Calibri Light"/>
                <a:cs typeface="Calibri Light"/>
              </a:rPr>
              <a:t>MEASURES</a:t>
            </a:r>
            <a:r>
              <a:rPr sz="1600" b="0" spc="-45" dirty="0">
                <a:solidFill>
                  <a:srgbClr val="167981"/>
                </a:solidFill>
                <a:latin typeface="Calibri Light"/>
                <a:cs typeface="Calibri Light"/>
              </a:rPr>
              <a:t> </a:t>
            </a:r>
            <a:r>
              <a:rPr sz="1600" b="0" dirty="0">
                <a:solidFill>
                  <a:srgbClr val="167981"/>
                </a:solidFill>
                <a:latin typeface="Calibri Light"/>
                <a:cs typeface="Calibri Light"/>
              </a:rPr>
              <a:t>–</a:t>
            </a:r>
            <a:r>
              <a:rPr sz="1600" b="0" spc="-70" dirty="0">
                <a:solidFill>
                  <a:srgbClr val="167981"/>
                </a:solidFill>
                <a:latin typeface="Calibri Light"/>
                <a:cs typeface="Calibri Light"/>
              </a:rPr>
              <a:t> </a:t>
            </a:r>
            <a:r>
              <a:rPr sz="1600" b="0" spc="-20" dirty="0">
                <a:solidFill>
                  <a:srgbClr val="167981"/>
                </a:solidFill>
                <a:latin typeface="Calibri Light"/>
                <a:cs typeface="Calibri Light"/>
              </a:rPr>
              <a:t>PUBLIC</a:t>
            </a:r>
            <a:r>
              <a:rPr sz="1600" b="0" spc="-60" dirty="0">
                <a:solidFill>
                  <a:srgbClr val="167981"/>
                </a:solidFill>
                <a:latin typeface="Calibri Light"/>
                <a:cs typeface="Calibri Light"/>
              </a:rPr>
              <a:t> </a:t>
            </a:r>
            <a:r>
              <a:rPr sz="1600" b="0" dirty="0">
                <a:solidFill>
                  <a:srgbClr val="167981"/>
                </a:solidFill>
                <a:latin typeface="Calibri Light"/>
                <a:cs typeface="Calibri Light"/>
              </a:rPr>
              <a:t>&amp;</a:t>
            </a:r>
            <a:r>
              <a:rPr sz="1600" b="0" spc="-55" dirty="0">
                <a:solidFill>
                  <a:srgbClr val="167981"/>
                </a:solidFill>
                <a:latin typeface="Calibri Light"/>
                <a:cs typeface="Calibri Light"/>
              </a:rPr>
              <a:t> </a:t>
            </a:r>
            <a:r>
              <a:rPr sz="1600" b="0" spc="-10" dirty="0">
                <a:solidFill>
                  <a:srgbClr val="167981"/>
                </a:solidFill>
                <a:latin typeface="Calibri Light"/>
                <a:cs typeface="Calibri Light"/>
              </a:rPr>
              <a:t>PRIVATE</a:t>
            </a:r>
            <a:endParaRPr sz="1600">
              <a:latin typeface="Calibri Light"/>
              <a:cs typeface="Calibri Light"/>
            </a:endParaRPr>
          </a:p>
        </p:txBody>
      </p:sp>
      <p:graphicFrame>
        <p:nvGraphicFramePr>
          <p:cNvPr id="24" name="object 24"/>
          <p:cNvGraphicFramePr>
            <a:graphicFrameLocks noGrp="1"/>
          </p:cNvGraphicFramePr>
          <p:nvPr/>
        </p:nvGraphicFramePr>
        <p:xfrm>
          <a:off x="1068317" y="5548877"/>
          <a:ext cx="4777737" cy="22777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9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6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2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24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5275">
                <a:tc>
                  <a:txBody>
                    <a:bodyPr/>
                    <a:lstStyle/>
                    <a:p>
                      <a:pPr marL="10922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5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Measure</a:t>
                      </a:r>
                      <a:r>
                        <a:rPr sz="85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5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Name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T="806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16798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5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NQF#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T="8064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167981"/>
                    </a:solidFill>
                  </a:tcPr>
                </a:tc>
                <a:tc>
                  <a:txBody>
                    <a:bodyPr/>
                    <a:lstStyle/>
                    <a:p>
                      <a:pPr marL="159385" marR="57785" indent="-8699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85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Baseline</a:t>
                      </a:r>
                      <a:r>
                        <a:rPr sz="850" b="1" spc="5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5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Year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T="1841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167981"/>
                    </a:solidFill>
                  </a:tcPr>
                </a:tc>
                <a:tc>
                  <a:txBody>
                    <a:bodyPr/>
                    <a:lstStyle/>
                    <a:p>
                      <a:pPr marL="27241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5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Measure</a:t>
                      </a:r>
                      <a:r>
                        <a:rPr sz="85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5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Description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T="8064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167981"/>
                    </a:solidFill>
                  </a:tcPr>
                </a:tc>
                <a:tc>
                  <a:txBody>
                    <a:bodyPr/>
                    <a:lstStyle/>
                    <a:p>
                      <a:pPr marL="18542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5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Population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T="8064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167981"/>
                    </a:solidFill>
                  </a:tcPr>
                </a:tc>
                <a:tc>
                  <a:txBody>
                    <a:bodyPr/>
                    <a:lstStyle/>
                    <a:p>
                      <a:pPr marL="20701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5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Notes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T="8064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1679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325">
                <a:tc>
                  <a:txBody>
                    <a:bodyPr/>
                    <a:lstStyle/>
                    <a:p>
                      <a:pPr marL="46990" marR="78740">
                        <a:lnSpc>
                          <a:spcPct val="99400"/>
                        </a:lnSpc>
                        <a:spcBef>
                          <a:spcPts val="690"/>
                        </a:spcBef>
                      </a:pPr>
                      <a:r>
                        <a:rPr sz="850" dirty="0">
                          <a:latin typeface="Calibri"/>
                          <a:cs typeface="Calibri"/>
                        </a:rPr>
                        <a:t>Total</a:t>
                      </a:r>
                      <a:r>
                        <a:rPr sz="8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dirty="0">
                          <a:latin typeface="Calibri"/>
                          <a:cs typeface="Calibri"/>
                        </a:rPr>
                        <a:t>Inpatient</a:t>
                      </a:r>
                      <a:r>
                        <a:rPr sz="8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-5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850" spc="5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-20" dirty="0">
                          <a:latin typeface="Calibri"/>
                          <a:cs typeface="Calibri"/>
                        </a:rPr>
                        <a:t>Average</a:t>
                      </a:r>
                      <a:r>
                        <a:rPr sz="85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-20" dirty="0">
                          <a:latin typeface="Calibri"/>
                          <a:cs typeface="Calibri"/>
                        </a:rPr>
                        <a:t>Length</a:t>
                      </a:r>
                      <a:r>
                        <a:rPr sz="8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-25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850" spc="5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dirty="0">
                          <a:latin typeface="Calibri"/>
                          <a:cs typeface="Calibri"/>
                        </a:rPr>
                        <a:t>Stay</a:t>
                      </a:r>
                      <a:r>
                        <a:rPr sz="8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dirty="0">
                          <a:latin typeface="Calibri"/>
                          <a:cs typeface="Calibri"/>
                        </a:rPr>
                        <a:t>- </a:t>
                      </a:r>
                      <a:r>
                        <a:rPr sz="850" spc="-10" dirty="0">
                          <a:latin typeface="Calibri"/>
                          <a:cs typeface="Calibri"/>
                        </a:rPr>
                        <a:t>Total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T="8763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CCE1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CCE1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850" spc="-10" dirty="0">
                          <a:latin typeface="Calibri"/>
                          <a:cs typeface="Calibri"/>
                        </a:rPr>
                        <a:t>CY2019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CCE1E6"/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92075">
                        <a:lnSpc>
                          <a:spcPct val="99400"/>
                        </a:lnSpc>
                        <a:spcBef>
                          <a:spcPts val="690"/>
                        </a:spcBef>
                      </a:pPr>
                      <a:r>
                        <a:rPr sz="85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85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dirty="0">
                          <a:latin typeface="Calibri"/>
                          <a:cs typeface="Calibri"/>
                        </a:rPr>
                        <a:t>average</a:t>
                      </a:r>
                      <a:r>
                        <a:rPr sz="8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dirty="0">
                          <a:latin typeface="Calibri"/>
                          <a:cs typeface="Calibri"/>
                        </a:rPr>
                        <a:t>number</a:t>
                      </a:r>
                      <a:r>
                        <a:rPr sz="8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8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-20" dirty="0">
                          <a:latin typeface="Calibri"/>
                          <a:cs typeface="Calibri"/>
                        </a:rPr>
                        <a:t>days</a:t>
                      </a:r>
                      <a:r>
                        <a:rPr sz="850" spc="5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dirty="0">
                          <a:latin typeface="Calibri"/>
                          <a:cs typeface="Calibri"/>
                        </a:rPr>
                        <a:t>that</a:t>
                      </a:r>
                      <a:r>
                        <a:rPr sz="8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dirty="0">
                          <a:latin typeface="Calibri"/>
                          <a:cs typeface="Calibri"/>
                        </a:rPr>
                        <a:t>patients</a:t>
                      </a:r>
                      <a:r>
                        <a:rPr sz="85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8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8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-10" dirty="0">
                          <a:latin typeface="Calibri"/>
                          <a:cs typeface="Calibri"/>
                        </a:rPr>
                        <a:t>eligible</a:t>
                      </a:r>
                      <a:r>
                        <a:rPr sz="850" spc="5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-10" dirty="0">
                          <a:latin typeface="Calibri"/>
                          <a:cs typeface="Calibri"/>
                        </a:rPr>
                        <a:t>population</a:t>
                      </a:r>
                      <a:r>
                        <a:rPr sz="85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-10" dirty="0">
                          <a:latin typeface="Calibri"/>
                          <a:cs typeface="Calibri"/>
                        </a:rPr>
                        <a:t>spend</a:t>
                      </a:r>
                      <a:r>
                        <a:rPr sz="8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8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8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-10" dirty="0">
                          <a:latin typeface="Calibri"/>
                          <a:cs typeface="Calibri"/>
                        </a:rPr>
                        <a:t>hospital.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T="8763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CCE1E6"/>
                    </a:solidFill>
                  </a:tcPr>
                </a:tc>
                <a:tc>
                  <a:txBody>
                    <a:bodyPr/>
                    <a:lstStyle/>
                    <a:p>
                      <a:pPr marL="48260" marR="172720">
                        <a:lnSpc>
                          <a:spcPct val="99400"/>
                        </a:lnSpc>
                        <a:spcBef>
                          <a:spcPts val="690"/>
                        </a:spcBef>
                      </a:pPr>
                      <a:r>
                        <a:rPr sz="850" spc="-10" dirty="0">
                          <a:latin typeface="Calibri"/>
                          <a:cs typeface="Calibri"/>
                        </a:rPr>
                        <a:t>Medicaid</a:t>
                      </a:r>
                      <a:r>
                        <a:rPr sz="850" spc="5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-20" dirty="0">
                          <a:latin typeface="Calibri"/>
                          <a:cs typeface="Calibri"/>
                        </a:rPr>
                        <a:t>Managed</a:t>
                      </a:r>
                      <a:r>
                        <a:rPr sz="8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-20" dirty="0">
                          <a:latin typeface="Calibri"/>
                          <a:cs typeface="Calibri"/>
                        </a:rPr>
                        <a:t>Care</a:t>
                      </a:r>
                      <a:r>
                        <a:rPr sz="850" spc="5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-10" dirty="0">
                          <a:latin typeface="Calibri"/>
                          <a:cs typeface="Calibri"/>
                        </a:rPr>
                        <a:t>enrollees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T="8763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CCE1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CCE1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41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46990" marR="207010">
                        <a:lnSpc>
                          <a:spcPct val="99600"/>
                        </a:lnSpc>
                        <a:spcBef>
                          <a:spcPts val="5"/>
                        </a:spcBef>
                      </a:pPr>
                      <a:r>
                        <a:rPr sz="850" dirty="0">
                          <a:latin typeface="Calibri"/>
                          <a:cs typeface="Calibri"/>
                        </a:rPr>
                        <a:t>30-</a:t>
                      </a:r>
                      <a:r>
                        <a:rPr sz="850" spc="-10" dirty="0">
                          <a:latin typeface="Calibri"/>
                          <a:cs typeface="Calibri"/>
                        </a:rPr>
                        <a:t>day</a:t>
                      </a:r>
                      <a:r>
                        <a:rPr sz="85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-10" dirty="0">
                          <a:latin typeface="Calibri"/>
                          <a:cs typeface="Calibri"/>
                        </a:rPr>
                        <a:t>Plan</a:t>
                      </a:r>
                      <a:r>
                        <a:rPr sz="8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-25" dirty="0">
                          <a:latin typeface="Calibri"/>
                          <a:cs typeface="Calibri"/>
                        </a:rPr>
                        <a:t>All</a:t>
                      </a:r>
                      <a:r>
                        <a:rPr sz="850" spc="5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-10" dirty="0">
                          <a:latin typeface="Calibri"/>
                          <a:cs typeface="Calibri"/>
                        </a:rPr>
                        <a:t>Cause</a:t>
                      </a:r>
                      <a:r>
                        <a:rPr sz="850" spc="5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-10" dirty="0">
                          <a:latin typeface="Calibri"/>
                          <a:cs typeface="Calibri"/>
                        </a:rPr>
                        <a:t>Readmissions</a:t>
                      </a:r>
                      <a:r>
                        <a:rPr sz="850" spc="5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-20" dirty="0">
                          <a:latin typeface="Calibri"/>
                          <a:cs typeface="Calibri"/>
                        </a:rPr>
                        <a:t>(PCR-</a:t>
                      </a:r>
                      <a:r>
                        <a:rPr sz="850" spc="-25" dirty="0">
                          <a:latin typeface="Calibri"/>
                          <a:cs typeface="Calibri"/>
                        </a:rPr>
                        <a:t>AD)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CCE1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R="63500" algn="ctr">
                        <a:lnSpc>
                          <a:spcPct val="100000"/>
                        </a:lnSpc>
                      </a:pPr>
                      <a:r>
                        <a:rPr sz="850" spc="-20" dirty="0">
                          <a:latin typeface="Calibri"/>
                          <a:cs typeface="Calibri"/>
                        </a:rPr>
                        <a:t>1768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CCE1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850" spc="-10" dirty="0">
                          <a:latin typeface="Calibri"/>
                          <a:cs typeface="Calibri"/>
                        </a:rPr>
                        <a:t>CY2019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CCE1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46990" marR="22860">
                        <a:lnSpc>
                          <a:spcPct val="99500"/>
                        </a:lnSpc>
                        <a:spcBef>
                          <a:spcPts val="560"/>
                        </a:spcBef>
                      </a:pPr>
                      <a:r>
                        <a:rPr sz="850" dirty="0">
                          <a:latin typeface="Calibri"/>
                          <a:cs typeface="Calibri"/>
                        </a:rPr>
                        <a:t>For</a:t>
                      </a:r>
                      <a:r>
                        <a:rPr sz="85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dirty="0">
                          <a:latin typeface="Calibri"/>
                          <a:cs typeface="Calibri"/>
                        </a:rPr>
                        <a:t>patients</a:t>
                      </a:r>
                      <a:r>
                        <a:rPr sz="8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dirty="0">
                          <a:latin typeface="Calibri"/>
                          <a:cs typeface="Calibri"/>
                        </a:rPr>
                        <a:t>18</a:t>
                      </a:r>
                      <a:r>
                        <a:rPr sz="85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dirty="0">
                          <a:latin typeface="Calibri"/>
                          <a:cs typeface="Calibri"/>
                        </a:rPr>
                        <a:t>years</a:t>
                      </a:r>
                      <a:r>
                        <a:rPr sz="85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85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dirty="0">
                          <a:latin typeface="Calibri"/>
                          <a:cs typeface="Calibri"/>
                        </a:rPr>
                        <a:t>age</a:t>
                      </a:r>
                      <a:r>
                        <a:rPr sz="8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-25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850" spc="5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dirty="0">
                          <a:latin typeface="Calibri"/>
                          <a:cs typeface="Calibri"/>
                        </a:rPr>
                        <a:t>older</a:t>
                      </a:r>
                      <a:r>
                        <a:rPr sz="85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dirty="0">
                          <a:latin typeface="Calibri"/>
                          <a:cs typeface="Calibri"/>
                        </a:rPr>
                        <a:t>at</a:t>
                      </a:r>
                      <a:r>
                        <a:rPr sz="85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8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dirty="0">
                          <a:latin typeface="Calibri"/>
                          <a:cs typeface="Calibri"/>
                        </a:rPr>
                        <a:t>time</a:t>
                      </a:r>
                      <a:r>
                        <a:rPr sz="8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85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8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-20" dirty="0">
                          <a:latin typeface="Calibri"/>
                          <a:cs typeface="Calibri"/>
                        </a:rPr>
                        <a:t>index</a:t>
                      </a:r>
                      <a:r>
                        <a:rPr sz="850" spc="5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dirty="0">
                          <a:latin typeface="Calibri"/>
                          <a:cs typeface="Calibri"/>
                        </a:rPr>
                        <a:t>admission,</a:t>
                      </a:r>
                      <a:r>
                        <a:rPr sz="8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85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dirty="0">
                          <a:latin typeface="Calibri"/>
                          <a:cs typeface="Calibri"/>
                        </a:rPr>
                        <a:t>number</a:t>
                      </a:r>
                      <a:r>
                        <a:rPr sz="8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8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-10" dirty="0">
                          <a:latin typeface="Calibri"/>
                          <a:cs typeface="Calibri"/>
                        </a:rPr>
                        <a:t>acute</a:t>
                      </a:r>
                      <a:r>
                        <a:rPr sz="850" spc="5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dirty="0">
                          <a:latin typeface="Calibri"/>
                          <a:cs typeface="Calibri"/>
                        </a:rPr>
                        <a:t>inpatient</a:t>
                      </a:r>
                      <a:r>
                        <a:rPr sz="85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dirty="0">
                          <a:latin typeface="Calibri"/>
                          <a:cs typeface="Calibri"/>
                        </a:rPr>
                        <a:t>stays</a:t>
                      </a:r>
                      <a:r>
                        <a:rPr sz="8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dirty="0">
                          <a:latin typeface="Calibri"/>
                          <a:cs typeface="Calibri"/>
                        </a:rPr>
                        <a:t>during</a:t>
                      </a:r>
                      <a:r>
                        <a:rPr sz="8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-25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850" spc="5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dirty="0">
                          <a:latin typeface="Calibri"/>
                          <a:cs typeface="Calibri"/>
                        </a:rPr>
                        <a:t>measurement</a:t>
                      </a:r>
                      <a:r>
                        <a:rPr sz="8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dirty="0">
                          <a:latin typeface="Calibri"/>
                          <a:cs typeface="Calibri"/>
                        </a:rPr>
                        <a:t>year</a:t>
                      </a:r>
                      <a:r>
                        <a:rPr sz="8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dirty="0">
                          <a:latin typeface="Calibri"/>
                          <a:cs typeface="Calibri"/>
                        </a:rPr>
                        <a:t>that</a:t>
                      </a:r>
                      <a:r>
                        <a:rPr sz="8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-20" dirty="0">
                          <a:latin typeface="Calibri"/>
                          <a:cs typeface="Calibri"/>
                        </a:rPr>
                        <a:t>were</a:t>
                      </a:r>
                      <a:r>
                        <a:rPr sz="850" spc="5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dirty="0">
                          <a:latin typeface="Calibri"/>
                          <a:cs typeface="Calibri"/>
                        </a:rPr>
                        <a:t>followed</a:t>
                      </a:r>
                      <a:r>
                        <a:rPr sz="8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dirty="0">
                          <a:latin typeface="Calibri"/>
                          <a:cs typeface="Calibri"/>
                        </a:rPr>
                        <a:t>by</a:t>
                      </a:r>
                      <a:r>
                        <a:rPr sz="8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dirty="0">
                          <a:latin typeface="Calibri"/>
                          <a:cs typeface="Calibri"/>
                        </a:rPr>
                        <a:t>at</a:t>
                      </a:r>
                      <a:r>
                        <a:rPr sz="8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dirty="0">
                          <a:latin typeface="Calibri"/>
                          <a:cs typeface="Calibri"/>
                        </a:rPr>
                        <a:t>least</a:t>
                      </a:r>
                      <a:r>
                        <a:rPr sz="8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-25" dirty="0">
                          <a:latin typeface="Calibri"/>
                          <a:cs typeface="Calibri"/>
                        </a:rPr>
                        <a:t>one</a:t>
                      </a:r>
                      <a:r>
                        <a:rPr sz="850" spc="5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dirty="0">
                          <a:latin typeface="Calibri"/>
                          <a:cs typeface="Calibri"/>
                        </a:rPr>
                        <a:t>unplanned</a:t>
                      </a:r>
                      <a:r>
                        <a:rPr sz="8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dirty="0">
                          <a:latin typeface="Calibri"/>
                          <a:cs typeface="Calibri"/>
                        </a:rPr>
                        <a:t>acute</a:t>
                      </a:r>
                      <a:r>
                        <a:rPr sz="85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-10" dirty="0">
                          <a:latin typeface="Calibri"/>
                          <a:cs typeface="Calibri"/>
                        </a:rPr>
                        <a:t>readmission</a:t>
                      </a:r>
                      <a:r>
                        <a:rPr sz="850" spc="5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-10" dirty="0">
                          <a:latin typeface="Calibri"/>
                          <a:cs typeface="Calibri"/>
                        </a:rPr>
                        <a:t>for</a:t>
                      </a:r>
                      <a:r>
                        <a:rPr sz="85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-10" dirty="0">
                          <a:latin typeface="Calibri"/>
                          <a:cs typeface="Calibri"/>
                        </a:rPr>
                        <a:t>any</a:t>
                      </a:r>
                      <a:r>
                        <a:rPr sz="85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-10" dirty="0">
                          <a:latin typeface="Calibri"/>
                          <a:cs typeface="Calibri"/>
                        </a:rPr>
                        <a:t>diagnosis</a:t>
                      </a:r>
                      <a:r>
                        <a:rPr sz="8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-10" dirty="0">
                          <a:latin typeface="Calibri"/>
                          <a:cs typeface="Calibri"/>
                        </a:rPr>
                        <a:t>within</a:t>
                      </a:r>
                      <a:r>
                        <a:rPr sz="8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dirty="0">
                          <a:latin typeface="Calibri"/>
                          <a:cs typeface="Calibri"/>
                        </a:rPr>
                        <a:t>30</a:t>
                      </a:r>
                      <a:r>
                        <a:rPr sz="8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-10" dirty="0">
                          <a:latin typeface="Calibri"/>
                          <a:cs typeface="Calibri"/>
                        </a:rPr>
                        <a:t>days.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CCE1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8260" marR="172720">
                        <a:lnSpc>
                          <a:spcPct val="99400"/>
                        </a:lnSpc>
                      </a:pPr>
                      <a:r>
                        <a:rPr sz="850" spc="-10" dirty="0">
                          <a:latin typeface="Calibri"/>
                          <a:cs typeface="Calibri"/>
                        </a:rPr>
                        <a:t>Medicaid</a:t>
                      </a:r>
                      <a:r>
                        <a:rPr sz="850" spc="5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-20" dirty="0">
                          <a:latin typeface="Calibri"/>
                          <a:cs typeface="Calibri"/>
                        </a:rPr>
                        <a:t>Managed</a:t>
                      </a:r>
                      <a:r>
                        <a:rPr sz="8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-20" dirty="0">
                          <a:latin typeface="Calibri"/>
                          <a:cs typeface="Calibri"/>
                        </a:rPr>
                        <a:t>Care</a:t>
                      </a:r>
                      <a:r>
                        <a:rPr sz="850" spc="5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-10" dirty="0">
                          <a:latin typeface="Calibri"/>
                          <a:cs typeface="Calibri"/>
                        </a:rPr>
                        <a:t>enrollees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CCE1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43815" marR="28575" algn="ctr">
                        <a:lnSpc>
                          <a:spcPct val="99300"/>
                        </a:lnSpc>
                      </a:pPr>
                      <a:r>
                        <a:rPr sz="750" i="1" spc="-10" dirty="0">
                          <a:latin typeface="Calibri"/>
                          <a:cs typeface="Calibri"/>
                        </a:rPr>
                        <a:t>CMS</a:t>
                      </a:r>
                      <a:r>
                        <a:rPr sz="750" i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i="1" spc="-10" dirty="0">
                          <a:latin typeface="Calibri"/>
                          <a:cs typeface="Calibri"/>
                        </a:rPr>
                        <a:t>Adult</a:t>
                      </a:r>
                      <a:r>
                        <a:rPr sz="750" i="1" spc="-20" dirty="0">
                          <a:latin typeface="Calibri"/>
                          <a:cs typeface="Calibri"/>
                        </a:rPr>
                        <a:t> Core</a:t>
                      </a:r>
                      <a:r>
                        <a:rPr sz="750" i="1" spc="5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i="1" spc="-25" dirty="0">
                          <a:latin typeface="Calibri"/>
                          <a:cs typeface="Calibri"/>
                        </a:rPr>
                        <a:t>Set</a:t>
                      </a:r>
                      <a:r>
                        <a:rPr sz="750" i="1" spc="5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i="1" spc="-10" dirty="0">
                          <a:latin typeface="Calibri"/>
                          <a:cs typeface="Calibri"/>
                        </a:rPr>
                        <a:t>Specifications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25" name="object 25"/>
          <p:cNvGrpSpPr/>
          <p:nvPr/>
        </p:nvGrpSpPr>
        <p:grpSpPr>
          <a:xfrm>
            <a:off x="381000" y="856614"/>
            <a:ext cx="62865" cy="3429635"/>
            <a:chOff x="381000" y="856614"/>
            <a:chExt cx="62865" cy="3429635"/>
          </a:xfrm>
        </p:grpSpPr>
        <p:sp>
          <p:nvSpPr>
            <p:cNvPr id="26" name="object 26"/>
            <p:cNvSpPr/>
            <p:nvPr/>
          </p:nvSpPr>
          <p:spPr>
            <a:xfrm>
              <a:off x="381000" y="1348739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90"/>
                  </a:lnTo>
                  <a:lnTo>
                    <a:pt x="62865" y="478790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1679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81000" y="1839594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90"/>
                  </a:lnTo>
                  <a:lnTo>
                    <a:pt x="62865" y="478790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5F5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81000" y="2331719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E26C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81000" y="2824479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1FAA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81000" y="3314700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2C75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81000" y="3807460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2D53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81000" y="856614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90">
                  <a:moveTo>
                    <a:pt x="62865" y="0"/>
                  </a:moveTo>
                  <a:lnTo>
                    <a:pt x="0" y="0"/>
                  </a:lnTo>
                  <a:lnTo>
                    <a:pt x="0" y="478790"/>
                  </a:lnTo>
                  <a:lnTo>
                    <a:pt x="62865" y="478790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8AC0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87871" y="31495"/>
            <a:ext cx="675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libri"/>
                <a:cs typeface="Calibri"/>
              </a:rPr>
              <a:t>4/27/2023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81000" y="4831079"/>
            <a:ext cx="62865" cy="3442970"/>
            <a:chOff x="381000" y="4831079"/>
            <a:chExt cx="62865" cy="3442970"/>
          </a:xfrm>
        </p:grpSpPr>
        <p:sp>
          <p:nvSpPr>
            <p:cNvPr id="4" name="object 4"/>
            <p:cNvSpPr/>
            <p:nvPr/>
          </p:nvSpPr>
          <p:spPr>
            <a:xfrm>
              <a:off x="381000" y="7795259"/>
              <a:ext cx="62230" cy="478790"/>
            </a:xfrm>
            <a:custGeom>
              <a:avLst/>
              <a:gdLst/>
              <a:ahLst/>
              <a:cxnLst/>
              <a:rect l="l" t="t" r="r" b="b"/>
              <a:pathLst>
                <a:path w="62229" h="478790">
                  <a:moveTo>
                    <a:pt x="62229" y="0"/>
                  </a:moveTo>
                  <a:lnTo>
                    <a:pt x="0" y="0"/>
                  </a:lnTo>
                  <a:lnTo>
                    <a:pt x="0" y="478790"/>
                  </a:lnTo>
                  <a:lnTo>
                    <a:pt x="62229" y="478790"/>
                  </a:lnTo>
                  <a:lnTo>
                    <a:pt x="62229" y="0"/>
                  </a:lnTo>
                  <a:close/>
                </a:path>
              </a:pathLst>
            </a:custGeom>
            <a:solidFill>
              <a:srgbClr val="2D53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81000" y="5323204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1679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81000" y="5814059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5F5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81000" y="6306184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90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E26C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81000" y="6798944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90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1FAA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81000" y="7289164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90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2C75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81000" y="4831079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8AC0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6240271" y="8090407"/>
            <a:ext cx="93345" cy="109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50" b="0" spc="-25" dirty="0">
                <a:solidFill>
                  <a:srgbClr val="E26C08"/>
                </a:solidFill>
                <a:latin typeface="Calibri Light"/>
                <a:cs typeface="Calibri Light"/>
              </a:rPr>
              <a:t>18</a:t>
            </a:r>
            <a:endParaRPr sz="550" dirty="0">
              <a:latin typeface="Calibri Light"/>
              <a:cs typeface="Calibri Ligh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8300" y="8305292"/>
            <a:ext cx="1479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5" dirty="0">
                <a:solidFill>
                  <a:srgbClr val="242424"/>
                </a:solidFill>
                <a:latin typeface="Calibri"/>
                <a:cs typeface="Calibri"/>
              </a:rPr>
              <a:t>18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49300" y="965707"/>
            <a:ext cx="2254885" cy="445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5"/>
              </a:lnSpc>
              <a:spcBef>
                <a:spcPts val="100"/>
              </a:spcBef>
            </a:pPr>
            <a:r>
              <a:rPr sz="1200" b="1" spc="-10" dirty="0">
                <a:solidFill>
                  <a:srgbClr val="167981"/>
                </a:solidFill>
                <a:latin typeface="Calibri"/>
                <a:cs typeface="Calibri"/>
              </a:rPr>
              <a:t>OVERVIEW</a:t>
            </a:r>
            <a:endParaRPr sz="1200">
              <a:latin typeface="Calibri"/>
              <a:cs typeface="Calibri"/>
            </a:endParaRPr>
          </a:p>
          <a:p>
            <a:pPr marL="13970">
              <a:lnSpc>
                <a:spcPts val="1895"/>
              </a:lnSpc>
            </a:pPr>
            <a:r>
              <a:rPr sz="1600" b="0" spc="-30" dirty="0">
                <a:solidFill>
                  <a:srgbClr val="167981"/>
                </a:solidFill>
                <a:latin typeface="Calibri Light"/>
                <a:cs typeface="Calibri Light"/>
              </a:rPr>
              <a:t>DSH</a:t>
            </a:r>
            <a:r>
              <a:rPr sz="1600" b="0" spc="-50" dirty="0">
                <a:solidFill>
                  <a:srgbClr val="167981"/>
                </a:solidFill>
                <a:latin typeface="Calibri Light"/>
                <a:cs typeface="Calibri Light"/>
              </a:rPr>
              <a:t> </a:t>
            </a:r>
            <a:r>
              <a:rPr sz="1600" b="0" spc="-35" dirty="0">
                <a:solidFill>
                  <a:srgbClr val="167981"/>
                </a:solidFill>
                <a:latin typeface="Calibri Light"/>
                <a:cs typeface="Calibri Light"/>
              </a:rPr>
              <a:t>PAYMENT</a:t>
            </a:r>
            <a:r>
              <a:rPr sz="1600" b="0" spc="-45" dirty="0">
                <a:solidFill>
                  <a:srgbClr val="167981"/>
                </a:solidFill>
                <a:latin typeface="Calibri Light"/>
                <a:cs typeface="Calibri Light"/>
              </a:rPr>
              <a:t> </a:t>
            </a:r>
            <a:r>
              <a:rPr sz="1600" b="0" spc="-10" dirty="0">
                <a:solidFill>
                  <a:srgbClr val="167981"/>
                </a:solidFill>
                <a:latin typeface="Calibri Light"/>
                <a:cs typeface="Calibri Light"/>
              </a:rPr>
              <a:t>ALLOCATION</a:t>
            </a:r>
            <a:endParaRPr sz="1600">
              <a:latin typeface="Calibri Light"/>
              <a:cs typeface="Calibri Ligh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56307" y="1479296"/>
            <a:ext cx="42970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333333"/>
                </a:solidFill>
                <a:latin typeface="Calibri"/>
                <a:cs typeface="Calibri"/>
              </a:rPr>
              <a:t>POLICY</a:t>
            </a:r>
            <a:r>
              <a:rPr sz="1000" b="1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333333"/>
                </a:solidFill>
                <a:latin typeface="Calibri"/>
                <a:cs typeface="Calibri"/>
              </a:rPr>
              <a:t>RATIONALE</a:t>
            </a:r>
            <a:endParaRPr sz="1000">
              <a:latin typeface="Calibri"/>
              <a:cs typeface="Calibri"/>
            </a:endParaRPr>
          </a:p>
          <a:p>
            <a:pPr marL="247015" indent="-145415">
              <a:lnSpc>
                <a:spcPct val="100000"/>
              </a:lnSpc>
              <a:buClr>
                <a:srgbClr val="167981"/>
              </a:buClr>
              <a:buFont typeface="Wingdings"/>
              <a:buChar char=""/>
              <a:tabLst>
                <a:tab pos="247650" algn="l"/>
              </a:tabLst>
            </a:pP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Bolster</a:t>
            </a:r>
            <a:r>
              <a:rPr sz="100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rural</a:t>
            </a:r>
            <a:r>
              <a:rPr sz="1000" spc="-4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access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to</a:t>
            </a:r>
            <a:r>
              <a:rPr sz="1000" spc="-5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care</a:t>
            </a:r>
            <a:r>
              <a:rPr sz="10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via</a:t>
            </a:r>
            <a:r>
              <a:rPr sz="10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incremental</a:t>
            </a:r>
            <a:r>
              <a:rPr sz="10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DSH</a:t>
            </a:r>
            <a:r>
              <a:rPr sz="1000" spc="-4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support</a:t>
            </a:r>
            <a:r>
              <a:rPr sz="1000" spc="-4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to</a:t>
            </a:r>
            <a:r>
              <a:rPr sz="1000" spc="-5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small</a:t>
            </a:r>
            <a:r>
              <a:rPr sz="10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rural</a:t>
            </a:r>
            <a:r>
              <a:rPr sz="1000" spc="-4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hospitals</a:t>
            </a:r>
            <a:endParaRPr sz="1000">
              <a:latin typeface="Calibri"/>
              <a:cs typeface="Calibri"/>
            </a:endParaRPr>
          </a:p>
          <a:p>
            <a:pPr marL="247015" indent="-145415">
              <a:lnSpc>
                <a:spcPct val="100000"/>
              </a:lnSpc>
              <a:buClr>
                <a:srgbClr val="167981"/>
              </a:buClr>
              <a:buFont typeface="Wingdings"/>
              <a:buChar char=""/>
              <a:tabLst>
                <a:tab pos="247650" algn="l"/>
              </a:tabLst>
            </a:pP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Cover</a:t>
            </a:r>
            <a:r>
              <a:rPr sz="10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Medicaid</a:t>
            </a:r>
            <a:r>
              <a:rPr sz="1000" spc="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Uncompensated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Care</a:t>
            </a:r>
            <a:r>
              <a:rPr sz="100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Costs</a:t>
            </a:r>
            <a:r>
              <a:rPr sz="10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(UCC)</a:t>
            </a:r>
            <a:r>
              <a:rPr sz="10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for</a:t>
            </a:r>
            <a:r>
              <a:rPr sz="10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small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Rural</a:t>
            </a:r>
            <a:r>
              <a:rPr sz="1000" spc="-4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Hospitals</a:t>
            </a:r>
            <a:endParaRPr sz="1000">
              <a:latin typeface="Calibri"/>
              <a:cs typeface="Calibri"/>
            </a:endParaRPr>
          </a:p>
          <a:p>
            <a:pPr marL="475615" lvl="1" indent="-145415">
              <a:lnSpc>
                <a:spcPct val="100000"/>
              </a:lnSpc>
              <a:buClr>
                <a:srgbClr val="167981"/>
              </a:buClr>
              <a:buFont typeface="Wingdings"/>
              <a:buChar char=""/>
              <a:tabLst>
                <a:tab pos="476250" algn="l"/>
              </a:tabLst>
            </a:pP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Costs</a:t>
            </a:r>
            <a:r>
              <a:rPr sz="10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for</a:t>
            </a:r>
            <a:r>
              <a:rPr sz="100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Medicaid</a:t>
            </a:r>
            <a:r>
              <a:rPr sz="100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shortfall</a:t>
            </a:r>
            <a:r>
              <a:rPr sz="100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&amp;</a:t>
            </a:r>
            <a:r>
              <a:rPr sz="100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Net</a:t>
            </a:r>
            <a:r>
              <a:rPr sz="100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Uninsured</a:t>
            </a:r>
            <a:r>
              <a:rPr sz="10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20" dirty="0">
                <a:solidFill>
                  <a:srgbClr val="333333"/>
                </a:solidFill>
                <a:latin typeface="Calibri"/>
                <a:cs typeface="Calibri"/>
              </a:rPr>
              <a:t>care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956307" y="2239772"/>
            <a:ext cx="4213225" cy="7842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333333"/>
                </a:solidFill>
                <a:latin typeface="Calibri"/>
                <a:cs typeface="Calibri"/>
              </a:rPr>
              <a:t>TECHNICAL</a:t>
            </a:r>
            <a:endParaRPr sz="1000">
              <a:latin typeface="Calibri"/>
              <a:cs typeface="Calibri"/>
            </a:endParaRPr>
          </a:p>
          <a:p>
            <a:pPr marL="475615" indent="-145415">
              <a:lnSpc>
                <a:spcPct val="100000"/>
              </a:lnSpc>
              <a:spcBef>
                <a:spcPts val="10"/>
              </a:spcBef>
              <a:buClr>
                <a:srgbClr val="167981"/>
              </a:buClr>
              <a:buFont typeface="Wingdings"/>
              <a:buChar char=""/>
              <a:tabLst>
                <a:tab pos="476250" algn="l"/>
              </a:tabLst>
            </a:pP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Reallocate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GA</a:t>
            </a:r>
            <a:r>
              <a:rPr sz="10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DSH</a:t>
            </a:r>
            <a:r>
              <a:rPr sz="10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funds</a:t>
            </a:r>
            <a:r>
              <a:rPr sz="1000" spc="-4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to</a:t>
            </a:r>
            <a:r>
              <a:rPr sz="10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cover</a:t>
            </a:r>
            <a:r>
              <a:rPr sz="10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Small</a:t>
            </a:r>
            <a:r>
              <a:rPr sz="100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Rural</a:t>
            </a:r>
            <a:r>
              <a:rPr sz="10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pool</a:t>
            </a:r>
            <a:r>
              <a:rPr sz="1000" spc="-5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25" dirty="0">
                <a:solidFill>
                  <a:srgbClr val="333333"/>
                </a:solidFill>
                <a:latin typeface="Calibri"/>
                <a:cs typeface="Calibri"/>
              </a:rPr>
              <a:t>UCC</a:t>
            </a:r>
            <a:endParaRPr sz="1000">
              <a:latin typeface="Calibri"/>
              <a:cs typeface="Calibri"/>
            </a:endParaRPr>
          </a:p>
          <a:p>
            <a:pPr marL="475615" indent="-145415">
              <a:lnSpc>
                <a:spcPts val="1190"/>
              </a:lnSpc>
              <a:buClr>
                <a:srgbClr val="167981"/>
              </a:buClr>
              <a:buFont typeface="Wingdings"/>
              <a:buChar char=""/>
              <a:tabLst>
                <a:tab pos="476250" algn="l"/>
              </a:tabLst>
            </a:pP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61</a:t>
            </a:r>
            <a:r>
              <a:rPr sz="1000" spc="-4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Rural</a:t>
            </a:r>
            <a:r>
              <a:rPr sz="10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Hospitals</a:t>
            </a:r>
            <a:r>
              <a:rPr sz="10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in</a:t>
            </a:r>
            <a:r>
              <a:rPr sz="1000" spc="-4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Small</a:t>
            </a:r>
            <a:r>
              <a:rPr sz="10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Rural</a:t>
            </a:r>
            <a:r>
              <a:rPr sz="100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DSH</a:t>
            </a:r>
            <a:r>
              <a:rPr sz="1000" spc="-4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20" dirty="0">
                <a:solidFill>
                  <a:srgbClr val="333333"/>
                </a:solidFill>
                <a:latin typeface="Calibri"/>
                <a:cs typeface="Calibri"/>
              </a:rPr>
              <a:t>pool</a:t>
            </a:r>
            <a:endParaRPr sz="1000">
              <a:latin typeface="Calibri"/>
              <a:cs typeface="Calibri"/>
            </a:endParaRPr>
          </a:p>
          <a:p>
            <a:pPr marL="476250" marR="5080" indent="-145415">
              <a:lnSpc>
                <a:spcPts val="1190"/>
              </a:lnSpc>
              <a:spcBef>
                <a:spcPts val="35"/>
              </a:spcBef>
              <a:buClr>
                <a:srgbClr val="167981"/>
              </a:buClr>
              <a:buFont typeface="Wingdings"/>
              <a:buChar char=""/>
              <a:tabLst>
                <a:tab pos="476250" algn="l"/>
              </a:tabLst>
            </a:pP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State</a:t>
            </a:r>
            <a:r>
              <a:rPr sz="100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appropriations</a:t>
            </a:r>
            <a:r>
              <a:rPr sz="10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for incremental</a:t>
            </a:r>
            <a:r>
              <a:rPr sz="1000" spc="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DSH</a:t>
            </a:r>
            <a:r>
              <a:rPr sz="10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Non-federal</a:t>
            </a:r>
            <a:r>
              <a:rPr sz="1000" spc="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share, approved</a:t>
            </a:r>
            <a:r>
              <a:rPr sz="10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25" dirty="0">
                <a:solidFill>
                  <a:srgbClr val="333333"/>
                </a:solidFill>
                <a:latin typeface="Calibri"/>
                <a:cs typeface="Calibri"/>
              </a:rPr>
              <a:t>in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SFY23</a:t>
            </a:r>
            <a:r>
              <a:rPr sz="100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and</a:t>
            </a:r>
            <a:r>
              <a:rPr sz="10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SFY24</a:t>
            </a:r>
            <a:r>
              <a:rPr sz="10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budgets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56307" y="3154172"/>
            <a:ext cx="4201160" cy="7842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190"/>
              </a:lnSpc>
              <a:spcBef>
                <a:spcPts val="95"/>
              </a:spcBef>
            </a:pPr>
            <a:r>
              <a:rPr sz="1000" b="1" spc="-20" dirty="0">
                <a:solidFill>
                  <a:srgbClr val="333333"/>
                </a:solidFill>
                <a:latin typeface="Calibri"/>
                <a:cs typeface="Calibri"/>
              </a:rPr>
              <a:t>RURAL</a:t>
            </a:r>
            <a:r>
              <a:rPr sz="1000" b="1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333333"/>
                </a:solidFill>
                <a:latin typeface="Calibri"/>
                <a:cs typeface="Calibri"/>
              </a:rPr>
              <a:t>HOSPITAL</a:t>
            </a:r>
            <a:r>
              <a:rPr sz="1000" b="1" spc="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333333"/>
                </a:solidFill>
                <a:latin typeface="Calibri"/>
                <a:cs typeface="Calibri"/>
              </a:rPr>
              <a:t>IMPACT</a:t>
            </a:r>
            <a:endParaRPr sz="1000">
              <a:latin typeface="Calibri"/>
              <a:cs typeface="Calibri"/>
            </a:endParaRPr>
          </a:p>
          <a:p>
            <a:pPr marL="247650" marR="5080" indent="-145415">
              <a:lnSpc>
                <a:spcPts val="1200"/>
              </a:lnSpc>
              <a:spcBef>
                <a:spcPts val="25"/>
              </a:spcBef>
              <a:buClr>
                <a:srgbClr val="167981"/>
              </a:buClr>
              <a:buFont typeface="Wingdings"/>
              <a:buChar char=""/>
              <a:tabLst>
                <a:tab pos="247650" algn="l"/>
              </a:tabLst>
            </a:pP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UCC,</a:t>
            </a:r>
            <a:r>
              <a:rPr sz="1000" spc="-4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as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defined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by</a:t>
            </a:r>
            <a:r>
              <a:rPr sz="1000" spc="-5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CMS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for</a:t>
            </a:r>
            <a:r>
              <a:rPr sz="1000" spc="-4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Medicaid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DSH,</a:t>
            </a:r>
            <a:r>
              <a:rPr sz="1000" spc="-4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is</a:t>
            </a:r>
            <a:r>
              <a:rPr sz="1000" spc="-3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covered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for</a:t>
            </a:r>
            <a:r>
              <a:rPr sz="1000" spc="-4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small</a:t>
            </a:r>
            <a:r>
              <a:rPr sz="10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rural</a:t>
            </a:r>
            <a:r>
              <a:rPr sz="100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hospitals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defined</a:t>
            </a:r>
            <a:r>
              <a:rPr sz="10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in</a:t>
            </a:r>
            <a:r>
              <a:rPr sz="10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the</a:t>
            </a:r>
            <a:r>
              <a:rPr sz="10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Small</a:t>
            </a:r>
            <a:r>
              <a:rPr sz="1000" spc="-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Rural</a:t>
            </a:r>
            <a:r>
              <a:rPr sz="10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DSH</a:t>
            </a:r>
            <a:r>
              <a:rPr sz="10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Pool</a:t>
            </a:r>
            <a:r>
              <a:rPr sz="10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up</a:t>
            </a:r>
            <a:r>
              <a:rPr sz="10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to</a:t>
            </a:r>
            <a:r>
              <a:rPr sz="10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333333"/>
                </a:solidFill>
                <a:latin typeface="Calibri"/>
                <a:cs typeface="Calibri"/>
              </a:rPr>
              <a:t>the</a:t>
            </a:r>
            <a:r>
              <a:rPr sz="1000" spc="-25" dirty="0">
                <a:solidFill>
                  <a:srgbClr val="333333"/>
                </a:solidFill>
                <a:latin typeface="Calibri"/>
                <a:cs typeface="Calibri"/>
              </a:rPr>
              <a:t> HSL</a:t>
            </a:r>
            <a:endParaRPr sz="1000">
              <a:latin typeface="Calibri"/>
              <a:cs typeface="Calibri"/>
            </a:endParaRPr>
          </a:p>
          <a:p>
            <a:pPr marL="475615" marR="393700" lvl="1" indent="-145415">
              <a:lnSpc>
                <a:spcPts val="1200"/>
              </a:lnSpc>
              <a:buClr>
                <a:srgbClr val="167981"/>
              </a:buClr>
              <a:buFont typeface="Wingdings"/>
              <a:buChar char=""/>
              <a:tabLst>
                <a:tab pos="476250" algn="l"/>
              </a:tabLst>
            </a:pPr>
            <a:r>
              <a:rPr sz="1000" dirty="0">
                <a:latin typeface="Calibri"/>
                <a:cs typeface="Calibri"/>
              </a:rPr>
              <a:t>HSL</a:t>
            </a:r>
            <a:r>
              <a:rPr sz="1000" spc="-3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=</a:t>
            </a:r>
            <a:r>
              <a:rPr sz="1000" spc="-4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(Medicaid </a:t>
            </a:r>
            <a:r>
              <a:rPr sz="1000" dirty="0">
                <a:latin typeface="Calibri"/>
                <a:cs typeface="Calibri"/>
              </a:rPr>
              <a:t>Costs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-</a:t>
            </a:r>
            <a:r>
              <a:rPr sz="1000" spc="-4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Medicaid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payments) </a:t>
            </a:r>
            <a:r>
              <a:rPr sz="1000" dirty="0">
                <a:latin typeface="Calibri"/>
                <a:cs typeface="Calibri"/>
              </a:rPr>
              <a:t>+</a:t>
            </a:r>
            <a:r>
              <a:rPr sz="1000" spc="-4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(Uninsured</a:t>
            </a:r>
            <a:r>
              <a:rPr sz="1000" dirty="0">
                <a:latin typeface="Calibri"/>
                <a:cs typeface="Calibri"/>
              </a:rPr>
              <a:t> Costs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spc="-50" dirty="0">
                <a:latin typeface="Calibri"/>
                <a:cs typeface="Calibri"/>
              </a:rPr>
              <a:t>-</a:t>
            </a:r>
            <a:r>
              <a:rPr sz="1000" dirty="0">
                <a:latin typeface="Calibri"/>
                <a:cs typeface="Calibri"/>
              </a:rPr>
              <a:t> Uninsured</a:t>
            </a:r>
            <a:r>
              <a:rPr sz="1000" spc="-5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payments)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250940" y="4099052"/>
            <a:ext cx="93345" cy="109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50" b="0" spc="-25" dirty="0">
                <a:solidFill>
                  <a:srgbClr val="E26C08"/>
                </a:solidFill>
                <a:latin typeface="Calibri Light"/>
                <a:cs typeface="Calibri Light"/>
              </a:rPr>
              <a:t>17</a:t>
            </a:r>
            <a:endParaRPr sz="550">
              <a:latin typeface="Calibri Light"/>
              <a:cs typeface="Calibri Ligh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68300" y="4309364"/>
            <a:ext cx="1479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5" dirty="0">
                <a:solidFill>
                  <a:srgbClr val="242424"/>
                </a:solidFill>
                <a:latin typeface="Calibri"/>
                <a:cs typeface="Calibri"/>
              </a:rPr>
              <a:t>17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49300" y="4940300"/>
            <a:ext cx="4501515" cy="445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5"/>
              </a:lnSpc>
              <a:spcBef>
                <a:spcPts val="100"/>
              </a:spcBef>
            </a:pPr>
            <a:r>
              <a:rPr sz="1200" b="1" spc="-10" dirty="0">
                <a:solidFill>
                  <a:srgbClr val="167981"/>
                </a:solidFill>
                <a:latin typeface="Calibri"/>
                <a:cs typeface="Calibri"/>
              </a:rPr>
              <a:t>OVERVIEW</a:t>
            </a:r>
            <a:endParaRPr sz="1200">
              <a:latin typeface="Calibri"/>
              <a:cs typeface="Calibri"/>
            </a:endParaRPr>
          </a:p>
          <a:p>
            <a:pPr marL="13970">
              <a:lnSpc>
                <a:spcPts val="1895"/>
              </a:lnSpc>
            </a:pPr>
            <a:r>
              <a:rPr sz="1600" b="0" spc="-25" dirty="0">
                <a:solidFill>
                  <a:srgbClr val="167981"/>
                </a:solidFill>
                <a:latin typeface="Calibri Light"/>
                <a:cs typeface="Calibri Light"/>
              </a:rPr>
              <a:t>DSH</a:t>
            </a:r>
            <a:r>
              <a:rPr sz="1600" b="0" spc="-60" dirty="0">
                <a:solidFill>
                  <a:srgbClr val="167981"/>
                </a:solidFill>
                <a:latin typeface="Calibri Light"/>
                <a:cs typeface="Calibri Light"/>
              </a:rPr>
              <a:t> </a:t>
            </a:r>
            <a:r>
              <a:rPr sz="1600" b="0" spc="-30" dirty="0">
                <a:solidFill>
                  <a:srgbClr val="167981"/>
                </a:solidFill>
                <a:latin typeface="Calibri Light"/>
                <a:cs typeface="Calibri Light"/>
              </a:rPr>
              <a:t>PAYMENT</a:t>
            </a:r>
            <a:r>
              <a:rPr sz="1600" b="0" spc="-35" dirty="0">
                <a:solidFill>
                  <a:srgbClr val="167981"/>
                </a:solidFill>
                <a:latin typeface="Calibri Light"/>
                <a:cs typeface="Calibri Light"/>
              </a:rPr>
              <a:t> </a:t>
            </a:r>
            <a:r>
              <a:rPr sz="1600" b="0" spc="-30" dirty="0">
                <a:solidFill>
                  <a:srgbClr val="167981"/>
                </a:solidFill>
                <a:latin typeface="Calibri Light"/>
                <a:cs typeface="Calibri Light"/>
              </a:rPr>
              <a:t>ALLOCATION</a:t>
            </a:r>
            <a:r>
              <a:rPr sz="1600" b="0" spc="-15" dirty="0">
                <a:solidFill>
                  <a:srgbClr val="167981"/>
                </a:solidFill>
                <a:latin typeface="Calibri Light"/>
                <a:cs typeface="Calibri Light"/>
              </a:rPr>
              <a:t> </a:t>
            </a:r>
            <a:r>
              <a:rPr sz="1600" b="0" spc="-30" dirty="0">
                <a:solidFill>
                  <a:srgbClr val="167981"/>
                </a:solidFill>
                <a:latin typeface="Calibri Light"/>
                <a:cs typeface="Calibri Light"/>
              </a:rPr>
              <a:t>METHODOLOGY</a:t>
            </a:r>
            <a:r>
              <a:rPr sz="1600" b="0" spc="-5" dirty="0">
                <a:solidFill>
                  <a:srgbClr val="167981"/>
                </a:solidFill>
                <a:latin typeface="Calibri Light"/>
                <a:cs typeface="Calibri Light"/>
              </a:rPr>
              <a:t> </a:t>
            </a:r>
            <a:r>
              <a:rPr sz="1600" b="0" spc="-10" dirty="0">
                <a:solidFill>
                  <a:srgbClr val="167981"/>
                </a:solidFill>
                <a:latin typeface="Calibri Light"/>
                <a:cs typeface="Calibri Light"/>
              </a:rPr>
              <a:t>APPROVAL</a:t>
            </a:r>
            <a:endParaRPr sz="1600">
              <a:latin typeface="Calibri Light"/>
              <a:cs typeface="Calibri Ligh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69211" y="5513323"/>
            <a:ext cx="4751705" cy="6343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99700"/>
              </a:lnSpc>
              <a:spcBef>
                <a:spcPts val="105"/>
              </a:spcBef>
            </a:pPr>
            <a:r>
              <a:rPr sz="800" dirty="0">
                <a:latin typeface="Calibri"/>
                <a:cs typeface="Calibri"/>
              </a:rPr>
              <a:t>The</a:t>
            </a:r>
            <a:r>
              <a:rPr sz="800" spc="-3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amount</a:t>
            </a:r>
            <a:r>
              <a:rPr sz="800" spc="-2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of</a:t>
            </a:r>
            <a:r>
              <a:rPr sz="800" spc="-2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funds</a:t>
            </a:r>
            <a:r>
              <a:rPr sz="800" spc="-2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available</a:t>
            </a:r>
            <a:r>
              <a:rPr sz="800" spc="-2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for</a:t>
            </a:r>
            <a:r>
              <a:rPr sz="800" spc="-2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DSH</a:t>
            </a:r>
            <a:r>
              <a:rPr sz="800" spc="-2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Payments</a:t>
            </a:r>
            <a:r>
              <a:rPr sz="800" spc="-2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will</a:t>
            </a:r>
            <a:r>
              <a:rPr sz="800" spc="-2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be</a:t>
            </a:r>
            <a:r>
              <a:rPr sz="800" spc="-2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allocated</a:t>
            </a:r>
            <a:r>
              <a:rPr sz="800" spc="-2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between</a:t>
            </a:r>
            <a:r>
              <a:rPr sz="800" spc="-2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two</a:t>
            </a:r>
            <a:r>
              <a:rPr sz="800" spc="-2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pools</a:t>
            </a:r>
            <a:r>
              <a:rPr sz="800" spc="-2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of</a:t>
            </a:r>
            <a:r>
              <a:rPr sz="800" spc="-2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eligible</a:t>
            </a:r>
            <a:r>
              <a:rPr sz="800" spc="-2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hospitals.</a:t>
            </a:r>
            <a:r>
              <a:rPr sz="800" spc="-15" dirty="0">
                <a:latin typeface="Calibri"/>
                <a:cs typeface="Calibri"/>
              </a:rPr>
              <a:t> </a:t>
            </a:r>
            <a:r>
              <a:rPr sz="800" spc="-25" dirty="0">
                <a:latin typeface="Calibri"/>
                <a:cs typeface="Calibri"/>
              </a:rPr>
              <a:t>If</a:t>
            </a:r>
            <a:r>
              <a:rPr sz="800" spc="500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hospital </a:t>
            </a:r>
            <a:r>
              <a:rPr sz="800" dirty="0">
                <a:latin typeface="Calibri"/>
                <a:cs typeface="Calibri"/>
              </a:rPr>
              <a:t>directed</a:t>
            </a:r>
            <a:r>
              <a:rPr sz="800" spc="-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payments</a:t>
            </a:r>
            <a:r>
              <a:rPr sz="800" spc="-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from Care</a:t>
            </a:r>
            <a:r>
              <a:rPr sz="800" spc="-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Management</a:t>
            </a:r>
            <a:r>
              <a:rPr sz="800" spc="-10" dirty="0">
                <a:latin typeface="Calibri"/>
                <a:cs typeface="Calibri"/>
              </a:rPr>
              <a:t> Organizations(CMO)</a:t>
            </a:r>
            <a:r>
              <a:rPr sz="800" spc="-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are</a:t>
            </a:r>
            <a:r>
              <a:rPr sz="800" spc="-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more</a:t>
            </a:r>
            <a:r>
              <a:rPr sz="800" spc="-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than</a:t>
            </a:r>
            <a:r>
              <a:rPr sz="800" spc="-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10</a:t>
            </a:r>
            <a:r>
              <a:rPr sz="800" spc="-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percent</a:t>
            </a:r>
            <a:r>
              <a:rPr sz="800" spc="-1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of</a:t>
            </a:r>
            <a:r>
              <a:rPr sz="800" spc="-1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all</a:t>
            </a:r>
            <a:r>
              <a:rPr sz="800" spc="-5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provider</a:t>
            </a:r>
            <a:r>
              <a:rPr sz="800" spc="500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payments</a:t>
            </a:r>
            <a:r>
              <a:rPr sz="800" spc="-3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from</a:t>
            </a:r>
            <a:r>
              <a:rPr sz="800" spc="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CMOs,</a:t>
            </a:r>
            <a:r>
              <a:rPr sz="800" spc="-5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then Methodology </a:t>
            </a:r>
            <a:r>
              <a:rPr sz="800" dirty="0">
                <a:latin typeface="Calibri"/>
                <a:cs typeface="Calibri"/>
              </a:rPr>
              <a:t>A</a:t>
            </a:r>
            <a:r>
              <a:rPr sz="800" spc="-5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will</a:t>
            </a:r>
            <a:r>
              <a:rPr sz="800" spc="-2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be</a:t>
            </a:r>
            <a:r>
              <a:rPr sz="800" spc="-1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followed</a:t>
            </a:r>
            <a:r>
              <a:rPr sz="800" spc="2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to</a:t>
            </a:r>
            <a:r>
              <a:rPr sz="800" spc="-10" dirty="0">
                <a:latin typeface="Calibri"/>
                <a:cs typeface="Calibri"/>
              </a:rPr>
              <a:t> determine </a:t>
            </a:r>
            <a:r>
              <a:rPr sz="800" dirty="0">
                <a:latin typeface="Calibri"/>
                <a:cs typeface="Calibri"/>
              </a:rPr>
              <a:t>the</a:t>
            </a:r>
            <a:r>
              <a:rPr sz="800" spc="-10" dirty="0">
                <a:latin typeface="Calibri"/>
                <a:cs typeface="Calibri"/>
              </a:rPr>
              <a:t> Allocation</a:t>
            </a:r>
            <a:r>
              <a:rPr sz="800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Pools.</a:t>
            </a:r>
            <a:r>
              <a:rPr sz="800" spc="-2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If</a:t>
            </a:r>
            <a:r>
              <a:rPr sz="800" spc="-30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hospital</a:t>
            </a:r>
            <a:r>
              <a:rPr sz="800" spc="-5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payments</a:t>
            </a:r>
            <a:r>
              <a:rPr sz="800" spc="50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from</a:t>
            </a:r>
            <a:r>
              <a:rPr sz="800" spc="-2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CMOs</a:t>
            </a:r>
            <a:r>
              <a:rPr sz="800" spc="-2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are</a:t>
            </a:r>
            <a:r>
              <a:rPr sz="800" spc="-1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less</a:t>
            </a:r>
            <a:r>
              <a:rPr sz="800" spc="-2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than</a:t>
            </a:r>
            <a:r>
              <a:rPr sz="800" spc="-1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or</a:t>
            </a:r>
            <a:r>
              <a:rPr sz="800" spc="-2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equal</a:t>
            </a:r>
            <a:r>
              <a:rPr sz="800" spc="-1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to</a:t>
            </a:r>
            <a:r>
              <a:rPr sz="800" spc="-1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10</a:t>
            </a:r>
            <a:r>
              <a:rPr sz="800" spc="-1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percent</a:t>
            </a:r>
            <a:r>
              <a:rPr sz="800" spc="-2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of</a:t>
            </a:r>
            <a:r>
              <a:rPr sz="800" spc="-2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all</a:t>
            </a:r>
            <a:r>
              <a:rPr sz="800" spc="-2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provider</a:t>
            </a:r>
            <a:r>
              <a:rPr sz="800" spc="-1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payments</a:t>
            </a:r>
            <a:r>
              <a:rPr sz="800" spc="-2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from</a:t>
            </a:r>
            <a:r>
              <a:rPr sz="800" spc="-1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CMOs,</a:t>
            </a:r>
            <a:r>
              <a:rPr sz="800" spc="-1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then</a:t>
            </a:r>
            <a:r>
              <a:rPr sz="800" spc="-2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Methodology</a:t>
            </a:r>
            <a:r>
              <a:rPr sz="800" spc="-1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B</a:t>
            </a:r>
            <a:r>
              <a:rPr sz="800" spc="-2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will</a:t>
            </a:r>
            <a:r>
              <a:rPr sz="800" spc="-5" dirty="0">
                <a:latin typeface="Calibri"/>
                <a:cs typeface="Calibri"/>
              </a:rPr>
              <a:t> </a:t>
            </a:r>
            <a:r>
              <a:rPr sz="800" spc="-25" dirty="0">
                <a:latin typeface="Calibri"/>
                <a:cs typeface="Calibri"/>
              </a:rPr>
              <a:t>be</a:t>
            </a:r>
            <a:r>
              <a:rPr sz="800" spc="500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followed.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569211" y="6247891"/>
            <a:ext cx="4725035" cy="998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50"/>
              </a:lnSpc>
              <a:spcBef>
                <a:spcPts val="100"/>
              </a:spcBef>
            </a:pPr>
            <a:r>
              <a:rPr sz="800" dirty="0">
                <a:latin typeface="Calibri"/>
                <a:cs typeface="Calibri"/>
              </a:rPr>
              <a:t>A.</a:t>
            </a:r>
            <a:r>
              <a:rPr sz="800" spc="-25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METHODOLOGY </a:t>
            </a:r>
            <a:r>
              <a:rPr sz="800" spc="-25" dirty="0">
                <a:latin typeface="Calibri"/>
                <a:cs typeface="Calibri"/>
              </a:rPr>
              <a:t>A:</a:t>
            </a:r>
            <a:endParaRPr sz="800">
              <a:latin typeface="Calibri"/>
              <a:cs typeface="Calibri"/>
            </a:endParaRPr>
          </a:p>
          <a:p>
            <a:pPr marL="184785" marR="184785" indent="-172720" algn="just">
              <a:lnSpc>
                <a:spcPts val="960"/>
              </a:lnSpc>
              <a:spcBef>
                <a:spcPts val="20"/>
              </a:spcBef>
              <a:buAutoNum type="romanLcPeriod"/>
              <a:tabLst>
                <a:tab pos="185420" algn="l"/>
              </a:tabLst>
            </a:pPr>
            <a:r>
              <a:rPr sz="800" b="1" spc="-10" dirty="0">
                <a:latin typeface="Calibri"/>
                <a:cs typeface="Calibri"/>
              </a:rPr>
              <a:t>Pool</a:t>
            </a:r>
            <a:r>
              <a:rPr sz="800" b="1" spc="-4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1</a:t>
            </a:r>
            <a:r>
              <a:rPr sz="800" b="1" spc="-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will</a:t>
            </a:r>
            <a:r>
              <a:rPr sz="800" b="1" spc="-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equivalent</a:t>
            </a:r>
            <a:r>
              <a:rPr sz="800" b="1" spc="-3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to</a:t>
            </a:r>
            <a:r>
              <a:rPr sz="800" b="1" spc="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that</a:t>
            </a:r>
            <a:r>
              <a:rPr sz="800" b="1" spc="-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amount</a:t>
            </a:r>
            <a:r>
              <a:rPr sz="800" b="1" spc="-3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necessary</a:t>
            </a:r>
            <a:r>
              <a:rPr sz="800" b="1" spc="-2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to cover</a:t>
            </a:r>
            <a:r>
              <a:rPr sz="800" b="1" spc="-1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100 </a:t>
            </a:r>
            <a:r>
              <a:rPr sz="800" b="1" spc="-10" dirty="0">
                <a:latin typeface="Calibri"/>
                <a:cs typeface="Calibri"/>
              </a:rPr>
              <a:t>percent</a:t>
            </a:r>
            <a:r>
              <a:rPr sz="800" b="1" spc="-3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of</a:t>
            </a:r>
            <a:r>
              <a:rPr sz="800" b="1" spc="-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the</a:t>
            </a:r>
            <a:r>
              <a:rPr sz="800" b="1" spc="-1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DSH</a:t>
            </a:r>
            <a:r>
              <a:rPr sz="800" b="1" spc="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Limit</a:t>
            </a:r>
            <a:r>
              <a:rPr sz="800" b="1" spc="-3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for</a:t>
            </a:r>
            <a:r>
              <a:rPr sz="800" b="1" spc="1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eligible critical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access</a:t>
            </a:r>
            <a:r>
              <a:rPr sz="800" b="1" spc="-3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hospitals,</a:t>
            </a:r>
            <a:r>
              <a:rPr sz="800" b="1" spc="-2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rural</a:t>
            </a:r>
            <a:r>
              <a:rPr sz="800" b="1" spc="-2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hospitals</a:t>
            </a:r>
            <a:r>
              <a:rPr sz="800" b="1" spc="-1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with</a:t>
            </a:r>
            <a:r>
              <a:rPr sz="800" b="1" spc="-3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less</a:t>
            </a:r>
            <a:r>
              <a:rPr sz="800" b="1" spc="-1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than</a:t>
            </a:r>
            <a:r>
              <a:rPr sz="800" b="1" spc="-2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100</a:t>
            </a:r>
            <a:r>
              <a:rPr sz="800" b="1" spc="-2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beds</a:t>
            </a:r>
            <a:r>
              <a:rPr sz="800" b="1" spc="-1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and</a:t>
            </a:r>
            <a:r>
              <a:rPr sz="800" b="1" spc="-3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state-</a:t>
            </a:r>
            <a:r>
              <a:rPr sz="800" b="1" dirty="0">
                <a:latin typeface="Calibri"/>
                <a:cs typeface="Calibri"/>
              </a:rPr>
              <a:t>owned</a:t>
            </a:r>
            <a:r>
              <a:rPr sz="800" b="1" spc="-3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and</a:t>
            </a:r>
            <a:r>
              <a:rPr sz="800" b="1" spc="-2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operated</a:t>
            </a:r>
            <a:r>
              <a:rPr sz="800" b="1" spc="-2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acute</a:t>
            </a:r>
            <a:r>
              <a:rPr sz="800" b="1" spc="-15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care</a:t>
            </a:r>
            <a:endParaRPr sz="800">
              <a:latin typeface="Calibri"/>
              <a:cs typeface="Calibri"/>
            </a:endParaRPr>
          </a:p>
          <a:p>
            <a:pPr marL="184785" marR="191135" algn="just">
              <a:lnSpc>
                <a:spcPts val="950"/>
              </a:lnSpc>
              <a:spcBef>
                <a:spcPts val="10"/>
              </a:spcBef>
            </a:pPr>
            <a:r>
              <a:rPr sz="800" b="1" dirty="0">
                <a:latin typeface="Calibri"/>
                <a:cs typeface="Calibri"/>
              </a:rPr>
              <a:t>hospitals.</a:t>
            </a:r>
            <a:r>
              <a:rPr sz="800" b="1" spc="114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Pool</a:t>
            </a:r>
            <a:r>
              <a:rPr sz="800" spc="-3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2</a:t>
            </a:r>
            <a:r>
              <a:rPr sz="800" spc="-2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will</a:t>
            </a:r>
            <a:r>
              <a:rPr sz="800" spc="-2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be</a:t>
            </a:r>
            <a:r>
              <a:rPr sz="800" spc="-3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equivalent</a:t>
            </a:r>
            <a:r>
              <a:rPr sz="800" spc="-1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to</a:t>
            </a:r>
            <a:r>
              <a:rPr sz="800" spc="-1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the</a:t>
            </a:r>
            <a:r>
              <a:rPr sz="800" spc="-3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remaining</a:t>
            </a:r>
            <a:r>
              <a:rPr sz="800" spc="-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DSH</a:t>
            </a:r>
            <a:r>
              <a:rPr sz="800" spc="-35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Payments</a:t>
            </a:r>
            <a:r>
              <a:rPr sz="800" spc="-3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and</a:t>
            </a:r>
            <a:r>
              <a:rPr sz="800" spc="-3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used</a:t>
            </a:r>
            <a:r>
              <a:rPr sz="800" spc="-2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in</a:t>
            </a:r>
            <a:r>
              <a:rPr sz="800" spc="-3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the</a:t>
            </a:r>
            <a:r>
              <a:rPr sz="800" spc="-1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allocation</a:t>
            </a:r>
            <a:r>
              <a:rPr sz="800" spc="-1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to</a:t>
            </a:r>
            <a:r>
              <a:rPr sz="800" spc="-1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all</a:t>
            </a:r>
            <a:r>
              <a:rPr sz="800" spc="-25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other</a:t>
            </a:r>
            <a:r>
              <a:rPr sz="800" spc="500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eligible</a:t>
            </a:r>
            <a:r>
              <a:rPr sz="800" spc="10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hospitals.</a:t>
            </a:r>
            <a:endParaRPr sz="800">
              <a:latin typeface="Calibri"/>
              <a:cs typeface="Calibri"/>
            </a:endParaRPr>
          </a:p>
          <a:p>
            <a:pPr marL="184150" marR="5080" indent="-172085" algn="just">
              <a:lnSpc>
                <a:spcPts val="960"/>
              </a:lnSpc>
              <a:spcBef>
                <a:spcPts val="10"/>
              </a:spcBef>
              <a:buAutoNum type="romanLcPeriod" startAt="2"/>
              <a:tabLst>
                <a:tab pos="185420" algn="l"/>
              </a:tabLst>
            </a:pPr>
            <a:r>
              <a:rPr sz="800" spc="-10" dirty="0">
                <a:latin typeface="Calibri"/>
                <a:cs typeface="Calibri"/>
              </a:rPr>
              <a:t>Maximum</a:t>
            </a:r>
            <a:r>
              <a:rPr sz="800" spc="-4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DSH</a:t>
            </a:r>
            <a:r>
              <a:rPr sz="800" spc="-10" dirty="0">
                <a:latin typeface="Calibri"/>
                <a:cs typeface="Calibri"/>
              </a:rPr>
              <a:t> allocations</a:t>
            </a:r>
            <a:r>
              <a:rPr sz="800" dirty="0">
                <a:latin typeface="Calibri"/>
                <a:cs typeface="Calibri"/>
              </a:rPr>
              <a:t> for</a:t>
            </a:r>
            <a:r>
              <a:rPr sz="800" spc="-1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critical </a:t>
            </a:r>
            <a:r>
              <a:rPr sz="800" spc="-10" dirty="0">
                <a:latin typeface="Calibri"/>
                <a:cs typeface="Calibri"/>
              </a:rPr>
              <a:t>access hospitals, </a:t>
            </a:r>
            <a:r>
              <a:rPr sz="800" dirty="0">
                <a:latin typeface="Calibri"/>
                <a:cs typeface="Calibri"/>
              </a:rPr>
              <a:t>rural</a:t>
            </a:r>
            <a:r>
              <a:rPr sz="800" spc="-10" dirty="0">
                <a:latin typeface="Calibri"/>
                <a:cs typeface="Calibri"/>
              </a:rPr>
              <a:t> hospitals</a:t>
            </a:r>
            <a:r>
              <a:rPr sz="800" spc="-1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with</a:t>
            </a:r>
            <a:r>
              <a:rPr sz="800" spc="-2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less</a:t>
            </a:r>
            <a:r>
              <a:rPr sz="800" spc="-10" dirty="0">
                <a:latin typeface="Calibri"/>
                <a:cs typeface="Calibri"/>
              </a:rPr>
              <a:t> than</a:t>
            </a:r>
            <a:r>
              <a:rPr sz="800" spc="-1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100</a:t>
            </a:r>
            <a:r>
              <a:rPr sz="800" spc="-2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beds,</a:t>
            </a:r>
            <a:r>
              <a:rPr sz="800" spc="-5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and</a:t>
            </a:r>
            <a:r>
              <a:rPr sz="800" spc="-20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state-owned</a:t>
            </a:r>
            <a:r>
              <a:rPr sz="800" spc="50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and</a:t>
            </a:r>
            <a:r>
              <a:rPr sz="800" spc="-3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operated</a:t>
            </a:r>
            <a:r>
              <a:rPr sz="800" spc="-1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acute</a:t>
            </a:r>
            <a:r>
              <a:rPr sz="800" spc="-2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care</a:t>
            </a:r>
            <a:r>
              <a:rPr sz="800" spc="-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hospitals</a:t>
            </a:r>
            <a:r>
              <a:rPr sz="800" spc="-2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are</a:t>
            </a:r>
            <a:r>
              <a:rPr sz="800" spc="-1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set</a:t>
            </a:r>
            <a:r>
              <a:rPr sz="800" spc="-2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at100%</a:t>
            </a:r>
            <a:r>
              <a:rPr sz="800" spc="-1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of</a:t>
            </a:r>
            <a:r>
              <a:rPr sz="800" spc="-2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their</a:t>
            </a:r>
            <a:r>
              <a:rPr sz="800" spc="-2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DSH</a:t>
            </a:r>
            <a:r>
              <a:rPr sz="800" spc="-1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limit.</a:t>
            </a:r>
            <a:r>
              <a:rPr sz="800" spc="-1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All</a:t>
            </a:r>
            <a:r>
              <a:rPr sz="800" spc="-3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other</a:t>
            </a:r>
            <a:r>
              <a:rPr sz="800" spc="-2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hospitals</a:t>
            </a:r>
            <a:r>
              <a:rPr sz="800" spc="-2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are</a:t>
            </a:r>
            <a:r>
              <a:rPr sz="800" spc="-1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set</a:t>
            </a:r>
            <a:r>
              <a:rPr sz="800" spc="-2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at</a:t>
            </a:r>
            <a:r>
              <a:rPr sz="800" spc="-2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75%</a:t>
            </a:r>
            <a:r>
              <a:rPr sz="800" spc="-1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of</a:t>
            </a:r>
            <a:r>
              <a:rPr sz="800" spc="-20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their</a:t>
            </a:r>
            <a:r>
              <a:rPr sz="800" spc="50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Adjusted</a:t>
            </a:r>
            <a:r>
              <a:rPr sz="800" spc="-1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DSH</a:t>
            </a:r>
            <a:r>
              <a:rPr sz="800" spc="-1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Limit.</a:t>
            </a:r>
            <a:r>
              <a:rPr sz="800" spc="-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No</a:t>
            </a:r>
            <a:r>
              <a:rPr sz="800" spc="-20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hospital</a:t>
            </a:r>
            <a:r>
              <a:rPr sz="800" spc="-2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will</a:t>
            </a:r>
            <a:r>
              <a:rPr sz="800" spc="-1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receive</a:t>
            </a:r>
            <a:r>
              <a:rPr sz="800" spc="-1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more</a:t>
            </a:r>
            <a:r>
              <a:rPr sz="800" spc="-1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than</a:t>
            </a:r>
            <a:r>
              <a:rPr sz="800" spc="-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100%</a:t>
            </a:r>
            <a:r>
              <a:rPr sz="800" spc="-1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of</a:t>
            </a:r>
            <a:r>
              <a:rPr sz="800" spc="-1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their</a:t>
            </a:r>
            <a:r>
              <a:rPr sz="800" spc="-2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DSH</a:t>
            </a:r>
            <a:r>
              <a:rPr sz="800" spc="-5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Limit.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569211" y="7345171"/>
            <a:ext cx="4649470" cy="637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50"/>
              </a:lnSpc>
              <a:spcBef>
                <a:spcPts val="100"/>
              </a:spcBef>
            </a:pPr>
            <a:r>
              <a:rPr sz="800" dirty="0">
                <a:latin typeface="Calibri"/>
                <a:cs typeface="Calibri"/>
              </a:rPr>
              <a:t>B.</a:t>
            </a:r>
            <a:r>
              <a:rPr sz="800" spc="135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METHODOLOGY</a:t>
            </a:r>
            <a:r>
              <a:rPr sz="800" spc="5" dirty="0">
                <a:latin typeface="Calibri"/>
                <a:cs typeface="Calibri"/>
              </a:rPr>
              <a:t> </a:t>
            </a:r>
            <a:r>
              <a:rPr sz="800" spc="-25" dirty="0">
                <a:latin typeface="Calibri"/>
                <a:cs typeface="Calibri"/>
              </a:rPr>
              <a:t>B:</a:t>
            </a:r>
            <a:endParaRPr sz="800">
              <a:latin typeface="Calibri"/>
              <a:cs typeface="Calibri"/>
            </a:endParaRPr>
          </a:p>
          <a:p>
            <a:pPr marL="184785" marR="5080" indent="-172720">
              <a:lnSpc>
                <a:spcPts val="960"/>
              </a:lnSpc>
              <a:spcBef>
                <a:spcPts val="20"/>
              </a:spcBef>
              <a:buAutoNum type="romanLcPeriod"/>
              <a:tabLst>
                <a:tab pos="185420" algn="l"/>
              </a:tabLst>
            </a:pPr>
            <a:r>
              <a:rPr sz="800" dirty="0">
                <a:latin typeface="Calibri"/>
                <a:cs typeface="Calibri"/>
              </a:rPr>
              <a:t>Pool</a:t>
            </a:r>
            <a:r>
              <a:rPr sz="800" spc="-3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I</a:t>
            </a:r>
            <a:r>
              <a:rPr sz="800" spc="-1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will</a:t>
            </a:r>
            <a:r>
              <a:rPr sz="800" spc="-2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be</a:t>
            </a:r>
            <a:r>
              <a:rPr sz="800" spc="-1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equivalent</a:t>
            </a:r>
            <a:r>
              <a:rPr sz="800" spc="-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to</a:t>
            </a:r>
            <a:r>
              <a:rPr sz="800" spc="-1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13.4%</a:t>
            </a:r>
            <a:r>
              <a:rPr sz="800" spc="-1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of</a:t>
            </a:r>
            <a:r>
              <a:rPr sz="800" spc="-20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available</a:t>
            </a:r>
            <a:r>
              <a:rPr sz="800" spc="-1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DSH</a:t>
            </a:r>
            <a:r>
              <a:rPr sz="800" spc="-1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funds</a:t>
            </a:r>
            <a:r>
              <a:rPr sz="800" spc="-1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and</a:t>
            </a:r>
            <a:r>
              <a:rPr sz="800" spc="-1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used</a:t>
            </a:r>
            <a:r>
              <a:rPr sz="800" spc="-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in</a:t>
            </a:r>
            <a:r>
              <a:rPr sz="800" spc="-1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the</a:t>
            </a:r>
            <a:r>
              <a:rPr sz="800" spc="-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calculation</a:t>
            </a:r>
            <a:r>
              <a:rPr sz="800" spc="-1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of</a:t>
            </a:r>
            <a:r>
              <a:rPr sz="800" spc="-2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DSH</a:t>
            </a:r>
            <a:r>
              <a:rPr sz="800" spc="-1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allocations </a:t>
            </a:r>
            <a:r>
              <a:rPr sz="800" spc="-25" dirty="0">
                <a:latin typeface="Calibri"/>
                <a:cs typeface="Calibri"/>
              </a:rPr>
              <a:t>for</a:t>
            </a:r>
            <a:r>
              <a:rPr sz="800" spc="500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eligible</a:t>
            </a:r>
            <a:r>
              <a:rPr sz="800" spc="-3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critical access</a:t>
            </a:r>
            <a:r>
              <a:rPr sz="800" spc="-10" dirty="0">
                <a:latin typeface="Calibri"/>
                <a:cs typeface="Calibri"/>
              </a:rPr>
              <a:t> hospitals</a:t>
            </a:r>
            <a:r>
              <a:rPr sz="800" spc="-15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and</a:t>
            </a:r>
            <a:r>
              <a:rPr sz="800" spc="-3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rural</a:t>
            </a:r>
            <a:r>
              <a:rPr sz="800" spc="-25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hospitals </a:t>
            </a:r>
            <a:r>
              <a:rPr sz="800" dirty="0">
                <a:latin typeface="Calibri"/>
                <a:cs typeface="Calibri"/>
              </a:rPr>
              <a:t>with</a:t>
            </a:r>
            <a:r>
              <a:rPr sz="800" spc="-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less</a:t>
            </a:r>
            <a:r>
              <a:rPr sz="800" spc="-5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than</a:t>
            </a:r>
            <a:r>
              <a:rPr sz="800" spc="-2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100</a:t>
            </a:r>
            <a:r>
              <a:rPr sz="800" spc="-3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beds.</a:t>
            </a:r>
            <a:r>
              <a:rPr sz="800" spc="-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Pool</a:t>
            </a:r>
            <a:r>
              <a:rPr sz="800" spc="-2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2</a:t>
            </a:r>
            <a:r>
              <a:rPr sz="800" spc="-1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will</a:t>
            </a:r>
            <a:r>
              <a:rPr sz="800" spc="-15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be</a:t>
            </a:r>
            <a:r>
              <a:rPr sz="800" spc="-35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equivalent </a:t>
            </a:r>
            <a:r>
              <a:rPr sz="800" dirty="0">
                <a:latin typeface="Calibri"/>
                <a:cs typeface="Calibri"/>
              </a:rPr>
              <a:t>to</a:t>
            </a:r>
            <a:r>
              <a:rPr sz="800" spc="5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86.6%</a:t>
            </a:r>
            <a:r>
              <a:rPr sz="800" spc="50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of</a:t>
            </a:r>
            <a:r>
              <a:rPr sz="800" spc="-3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available</a:t>
            </a:r>
            <a:r>
              <a:rPr sz="800" spc="-2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DSH</a:t>
            </a:r>
            <a:r>
              <a:rPr sz="800" spc="-1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funds</a:t>
            </a:r>
            <a:r>
              <a:rPr sz="800" spc="-2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and</a:t>
            </a:r>
            <a:r>
              <a:rPr sz="800" spc="-2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used</a:t>
            </a:r>
            <a:r>
              <a:rPr sz="800" spc="-1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in</a:t>
            </a:r>
            <a:r>
              <a:rPr sz="800" spc="-2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the</a:t>
            </a:r>
            <a:r>
              <a:rPr sz="800" spc="-2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calculation</a:t>
            </a:r>
            <a:r>
              <a:rPr sz="800" spc="-2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of</a:t>
            </a:r>
            <a:r>
              <a:rPr sz="800" spc="-2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the</a:t>
            </a:r>
            <a:r>
              <a:rPr sz="800" spc="-1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DSH</a:t>
            </a:r>
            <a:r>
              <a:rPr sz="800" spc="-1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allocations</a:t>
            </a:r>
            <a:r>
              <a:rPr sz="800" spc="-1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for</a:t>
            </a:r>
            <a:r>
              <a:rPr sz="800" spc="-2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all</a:t>
            </a:r>
            <a:r>
              <a:rPr sz="800" spc="-2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other,</a:t>
            </a:r>
            <a:r>
              <a:rPr sz="800" spc="-1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eligible</a:t>
            </a:r>
            <a:r>
              <a:rPr sz="800" spc="-20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hospitals.</a:t>
            </a:r>
            <a:endParaRPr sz="80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spcBef>
                <a:spcPts val="5"/>
              </a:spcBef>
              <a:buAutoNum type="romanLcPeriod"/>
              <a:tabLst>
                <a:tab pos="185420" algn="l"/>
              </a:tabLst>
            </a:pPr>
            <a:r>
              <a:rPr sz="800" spc="-10" dirty="0">
                <a:latin typeface="Calibri"/>
                <a:cs typeface="Calibri"/>
              </a:rPr>
              <a:t>The</a:t>
            </a:r>
            <a:r>
              <a:rPr sz="800" spc="-55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maximum</a:t>
            </a:r>
            <a:r>
              <a:rPr sz="800" spc="-4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DSH</a:t>
            </a:r>
            <a:r>
              <a:rPr sz="800" spc="-20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allocation</a:t>
            </a:r>
            <a:r>
              <a:rPr sz="800" dirty="0">
                <a:latin typeface="Calibri"/>
                <a:cs typeface="Calibri"/>
              </a:rPr>
              <a:t> for</a:t>
            </a:r>
            <a:r>
              <a:rPr sz="800" spc="-2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all</a:t>
            </a:r>
            <a:r>
              <a:rPr sz="800" spc="-30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hospitals</a:t>
            </a:r>
            <a:r>
              <a:rPr sz="800" spc="-2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is</a:t>
            </a:r>
            <a:r>
              <a:rPr sz="800" spc="-1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set</a:t>
            </a:r>
            <a:r>
              <a:rPr sz="800" spc="-3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at</a:t>
            </a:r>
            <a:r>
              <a:rPr sz="800" spc="-3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75%</a:t>
            </a:r>
            <a:r>
              <a:rPr sz="800" spc="-2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of</a:t>
            </a:r>
            <a:r>
              <a:rPr sz="800" spc="-1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the</a:t>
            </a:r>
            <a:r>
              <a:rPr sz="800" spc="-2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Adjusted DSH</a:t>
            </a:r>
            <a:r>
              <a:rPr sz="800" spc="-20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Limit.</a:t>
            </a:r>
            <a:endParaRPr sz="800">
              <a:latin typeface="Calibri"/>
              <a:cs typeface="Calibri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381000" y="856614"/>
            <a:ext cx="62865" cy="3429635"/>
            <a:chOff x="381000" y="856614"/>
            <a:chExt cx="62865" cy="3429635"/>
          </a:xfrm>
        </p:grpSpPr>
        <p:sp>
          <p:nvSpPr>
            <p:cNvPr id="24" name="object 24"/>
            <p:cNvSpPr/>
            <p:nvPr/>
          </p:nvSpPr>
          <p:spPr>
            <a:xfrm>
              <a:off x="381000" y="1348739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90"/>
                  </a:lnTo>
                  <a:lnTo>
                    <a:pt x="62865" y="478790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1679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81000" y="1839594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90"/>
                  </a:lnTo>
                  <a:lnTo>
                    <a:pt x="62865" y="478790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5F5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81000" y="2331719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E26C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81000" y="2824479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1FAA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81000" y="3314700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2C75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81000" y="3807460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89">
                  <a:moveTo>
                    <a:pt x="62865" y="0"/>
                  </a:moveTo>
                  <a:lnTo>
                    <a:pt x="0" y="0"/>
                  </a:lnTo>
                  <a:lnTo>
                    <a:pt x="0" y="478789"/>
                  </a:lnTo>
                  <a:lnTo>
                    <a:pt x="62865" y="478789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2D53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81000" y="856614"/>
              <a:ext cx="62865" cy="478790"/>
            </a:xfrm>
            <a:custGeom>
              <a:avLst/>
              <a:gdLst/>
              <a:ahLst/>
              <a:cxnLst/>
              <a:rect l="l" t="t" r="r" b="b"/>
              <a:pathLst>
                <a:path w="62865" h="478790">
                  <a:moveTo>
                    <a:pt x="62865" y="0"/>
                  </a:moveTo>
                  <a:lnTo>
                    <a:pt x="0" y="0"/>
                  </a:lnTo>
                  <a:lnTo>
                    <a:pt x="0" y="478790"/>
                  </a:lnTo>
                  <a:lnTo>
                    <a:pt x="62865" y="478790"/>
                  </a:lnTo>
                  <a:lnTo>
                    <a:pt x="62865" y="0"/>
                  </a:lnTo>
                  <a:close/>
                </a:path>
              </a:pathLst>
            </a:custGeom>
            <a:solidFill>
              <a:srgbClr val="8AC0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1" name="object 31"/>
          <p:cNvGrpSpPr/>
          <p:nvPr/>
        </p:nvGrpSpPr>
        <p:grpSpPr>
          <a:xfrm>
            <a:off x="795655" y="3816984"/>
            <a:ext cx="821055" cy="112395"/>
            <a:chOff x="795655" y="3816984"/>
            <a:chExt cx="821055" cy="112395"/>
          </a:xfrm>
        </p:grpSpPr>
        <p:sp>
          <p:nvSpPr>
            <p:cNvPr id="32" name="object 32"/>
            <p:cNvSpPr/>
            <p:nvPr/>
          </p:nvSpPr>
          <p:spPr>
            <a:xfrm>
              <a:off x="798195" y="3923029"/>
              <a:ext cx="818515" cy="6350"/>
            </a:xfrm>
            <a:custGeom>
              <a:avLst/>
              <a:gdLst/>
              <a:ahLst/>
              <a:cxnLst/>
              <a:rect l="l" t="t" r="r" b="b"/>
              <a:pathLst>
                <a:path w="818515" h="6350">
                  <a:moveTo>
                    <a:pt x="818515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818515" y="6350"/>
                  </a:lnTo>
                  <a:lnTo>
                    <a:pt x="818515" y="0"/>
                  </a:lnTo>
                  <a:close/>
                </a:path>
              </a:pathLst>
            </a:custGeom>
            <a:solidFill>
              <a:srgbClr val="8AC0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795655" y="3816984"/>
              <a:ext cx="818515" cy="105410"/>
            </a:xfrm>
            <a:custGeom>
              <a:avLst/>
              <a:gdLst/>
              <a:ahLst/>
              <a:cxnLst/>
              <a:rect l="l" t="t" r="r" b="b"/>
              <a:pathLst>
                <a:path w="818515" h="105410">
                  <a:moveTo>
                    <a:pt x="0" y="105409"/>
                  </a:moveTo>
                  <a:lnTo>
                    <a:pt x="818515" y="105409"/>
                  </a:lnTo>
                  <a:lnTo>
                    <a:pt x="818515" y="0"/>
                  </a:lnTo>
                  <a:lnTo>
                    <a:pt x="0" y="0"/>
                  </a:lnTo>
                  <a:lnTo>
                    <a:pt x="0" y="105409"/>
                  </a:lnTo>
                  <a:close/>
                </a:path>
              </a:pathLst>
            </a:custGeom>
            <a:solidFill>
              <a:srgbClr val="1679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/>
          <p:nvPr/>
        </p:nvSpPr>
        <p:spPr>
          <a:xfrm>
            <a:off x="793750" y="1466214"/>
            <a:ext cx="821690" cy="92710"/>
          </a:xfrm>
          <a:custGeom>
            <a:avLst/>
            <a:gdLst/>
            <a:ahLst/>
            <a:cxnLst/>
            <a:rect l="l" t="t" r="r" b="b"/>
            <a:pathLst>
              <a:path w="821690" h="92709">
                <a:moveTo>
                  <a:pt x="821690" y="0"/>
                </a:moveTo>
                <a:lnTo>
                  <a:pt x="0" y="0"/>
                </a:lnTo>
                <a:lnTo>
                  <a:pt x="0" y="92709"/>
                </a:lnTo>
                <a:lnTo>
                  <a:pt x="821690" y="92709"/>
                </a:lnTo>
                <a:lnTo>
                  <a:pt x="821690" y="0"/>
                </a:lnTo>
                <a:close/>
              </a:path>
            </a:pathLst>
          </a:custGeom>
          <a:solidFill>
            <a:srgbClr val="1679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795655" y="1559560"/>
            <a:ext cx="818515" cy="2257425"/>
          </a:xfrm>
          <a:prstGeom prst="rect">
            <a:avLst/>
          </a:prstGeom>
          <a:solidFill>
            <a:srgbClr val="8AC0C5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00">
              <a:latin typeface="Times New Roman"/>
              <a:cs typeface="Times New Roman"/>
            </a:endParaRPr>
          </a:p>
          <a:p>
            <a:pPr marL="148590" marR="132080" indent="-1270" algn="ctr">
              <a:lnSpc>
                <a:spcPct val="100000"/>
              </a:lnSpc>
            </a:pPr>
            <a:r>
              <a:rPr sz="1100" b="1" spc="-10" dirty="0">
                <a:latin typeface="Calibri"/>
                <a:cs typeface="Calibri"/>
              </a:rPr>
              <a:t>Cover </a:t>
            </a:r>
            <a:r>
              <a:rPr sz="1100" b="1" spc="-20" dirty="0">
                <a:latin typeface="Calibri"/>
                <a:cs typeface="Calibri"/>
              </a:rPr>
              <a:t>Medicaid </a:t>
            </a:r>
            <a:r>
              <a:rPr sz="1100" b="1" spc="-25" dirty="0">
                <a:latin typeface="Calibri"/>
                <a:cs typeface="Calibri"/>
              </a:rPr>
              <a:t>UCC</a:t>
            </a:r>
            <a:endParaRPr sz="1100">
              <a:latin typeface="Calibri"/>
              <a:cs typeface="Calibri"/>
            </a:endParaRPr>
          </a:p>
          <a:p>
            <a:pPr marL="59055" marR="48260" algn="ctr">
              <a:lnSpc>
                <a:spcPct val="99800"/>
              </a:lnSpc>
              <a:spcBef>
                <a:spcPts val="5"/>
              </a:spcBef>
            </a:pPr>
            <a:r>
              <a:rPr sz="1100" b="1" spc="-10" dirty="0">
                <a:latin typeface="Calibri"/>
                <a:cs typeface="Calibri"/>
              </a:rPr>
              <a:t>Balances</a:t>
            </a:r>
            <a:r>
              <a:rPr sz="1100" b="1" dirty="0">
                <a:latin typeface="Calibri"/>
                <a:cs typeface="Calibri"/>
              </a:rPr>
              <a:t> </a:t>
            </a:r>
            <a:r>
              <a:rPr sz="1100" b="1" spc="-25" dirty="0">
                <a:latin typeface="Calibri"/>
                <a:cs typeface="Calibri"/>
              </a:rPr>
              <a:t>for </a:t>
            </a:r>
            <a:r>
              <a:rPr sz="1100" b="1" dirty="0">
                <a:latin typeface="Calibri"/>
                <a:cs typeface="Calibri"/>
              </a:rPr>
              <a:t>Small</a:t>
            </a:r>
            <a:r>
              <a:rPr sz="1100" b="1" spc="-15" dirty="0">
                <a:latin typeface="Calibri"/>
                <a:cs typeface="Calibri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Rural Hospitals </a:t>
            </a:r>
            <a:r>
              <a:rPr sz="1100" b="1" dirty="0">
                <a:latin typeface="Calibri"/>
                <a:cs typeface="Calibri"/>
              </a:rPr>
              <a:t>with</a:t>
            </a:r>
            <a:r>
              <a:rPr sz="1100" b="1" spc="-10" dirty="0">
                <a:latin typeface="Calibri"/>
                <a:cs typeface="Calibri"/>
              </a:rPr>
              <a:t> </a:t>
            </a:r>
            <a:r>
              <a:rPr sz="1100" b="1" spc="-25" dirty="0">
                <a:latin typeface="Calibri"/>
                <a:cs typeface="Calibri"/>
              </a:rPr>
              <a:t>DSH </a:t>
            </a:r>
            <a:r>
              <a:rPr sz="1100" b="1" spc="-10" dirty="0">
                <a:latin typeface="Calibri"/>
                <a:cs typeface="Calibri"/>
              </a:rPr>
              <a:t>funding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749300" y="5506084"/>
            <a:ext cx="667385" cy="104139"/>
          </a:xfrm>
          <a:custGeom>
            <a:avLst/>
            <a:gdLst/>
            <a:ahLst/>
            <a:cxnLst/>
            <a:rect l="l" t="t" r="r" b="b"/>
            <a:pathLst>
              <a:path w="667385" h="104139">
                <a:moveTo>
                  <a:pt x="667385" y="0"/>
                </a:moveTo>
                <a:lnTo>
                  <a:pt x="0" y="0"/>
                </a:lnTo>
                <a:lnTo>
                  <a:pt x="0" y="104139"/>
                </a:lnTo>
                <a:lnTo>
                  <a:pt x="667385" y="104139"/>
                </a:lnTo>
                <a:lnTo>
                  <a:pt x="667385" y="0"/>
                </a:lnTo>
                <a:close/>
              </a:path>
            </a:pathLst>
          </a:custGeom>
          <a:solidFill>
            <a:srgbClr val="1679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49300" y="7891144"/>
            <a:ext cx="671830" cy="104139"/>
          </a:xfrm>
          <a:custGeom>
            <a:avLst/>
            <a:gdLst/>
            <a:ahLst/>
            <a:cxnLst/>
            <a:rect l="l" t="t" r="r" b="b"/>
            <a:pathLst>
              <a:path w="671830" h="104140">
                <a:moveTo>
                  <a:pt x="671830" y="0"/>
                </a:moveTo>
                <a:lnTo>
                  <a:pt x="0" y="0"/>
                </a:lnTo>
                <a:lnTo>
                  <a:pt x="0" y="104139"/>
                </a:lnTo>
                <a:lnTo>
                  <a:pt x="671830" y="104139"/>
                </a:lnTo>
                <a:lnTo>
                  <a:pt x="671830" y="0"/>
                </a:lnTo>
                <a:close/>
              </a:path>
            </a:pathLst>
          </a:custGeom>
          <a:solidFill>
            <a:srgbClr val="1679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749300" y="5609590"/>
            <a:ext cx="671830" cy="2281555"/>
          </a:xfrm>
          <a:prstGeom prst="rect">
            <a:avLst/>
          </a:prstGeom>
          <a:solidFill>
            <a:srgbClr val="8AC0C5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imes New Roman"/>
              <a:cs typeface="Times New Roman"/>
            </a:endParaRPr>
          </a:p>
          <a:p>
            <a:pPr marL="7620" algn="ctr">
              <a:lnSpc>
                <a:spcPts val="1190"/>
              </a:lnSpc>
            </a:pPr>
            <a:r>
              <a:rPr sz="1000" b="1" spc="-25" dirty="0">
                <a:latin typeface="Calibri"/>
                <a:cs typeface="Calibri"/>
              </a:rPr>
              <a:t>DSH</a:t>
            </a:r>
            <a:endParaRPr sz="1000">
              <a:latin typeface="Calibri"/>
              <a:cs typeface="Calibri"/>
            </a:endParaRPr>
          </a:p>
          <a:p>
            <a:pPr marL="76200" marR="65405" indent="3175" algn="ctr">
              <a:lnSpc>
                <a:spcPts val="1210"/>
              </a:lnSpc>
              <a:spcBef>
                <a:spcPts val="20"/>
              </a:spcBef>
            </a:pPr>
            <a:r>
              <a:rPr sz="1000" b="1" spc="-10" dirty="0">
                <a:latin typeface="Calibri"/>
                <a:cs typeface="Calibri"/>
              </a:rPr>
              <a:t>Payment </a:t>
            </a:r>
            <a:r>
              <a:rPr sz="1000" b="1" spc="-20" dirty="0">
                <a:latin typeface="Calibri"/>
                <a:cs typeface="Calibri"/>
              </a:rPr>
              <a:t>Allocation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9" name="object 3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1903</Words>
  <Application>Microsoft Office PowerPoint</Application>
  <PresentationFormat>On-screen Show (4:3)</PresentationFormat>
  <Paragraphs>310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Times New Roman</vt:lpstr>
      <vt:lpstr>Verdana</vt:lpstr>
      <vt:lpstr>Wingdings</vt:lpstr>
      <vt:lpstr>Office Theme</vt:lpstr>
      <vt:lpstr>PowerPoint Presentation</vt:lpstr>
      <vt:lpstr>PowerPoint Presentation</vt:lpstr>
      <vt:lpstr>M E D I C A I D F I N A N C I N G &amp;</vt:lpstr>
      <vt:lpstr>PowerPoint Presentation</vt:lpstr>
      <vt:lpstr>PowerPoint Presentation</vt:lpstr>
      <vt:lpstr>OV E R V I E W O F R EC E N T M E D I C A I D F I N A N C I N G I N G EO R G I A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Meghan.Williams</dc:creator>
  <cp:lastModifiedBy>Justin Rodriguez</cp:lastModifiedBy>
  <cp:revision>1</cp:revision>
  <dcterms:created xsi:type="dcterms:W3CDTF">2023-05-03T17:58:06Z</dcterms:created>
  <dcterms:modified xsi:type="dcterms:W3CDTF">2023-05-03T18:08:57Z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2023-05-03T00:00:00Z</vt:filetime>
  </property>
  <property fmtid="{D5CDD505-2E9C-101B-9397-08002B2CF9AE}" pid="3" name="Creator">
    <vt:lpwstr>Acrobat PDFMaker 23 for Word</vt:lpwstr>
  </property>
  <property fmtid="{D5CDD505-2E9C-101B-9397-08002B2CF9AE}" pid="4" name="LastSaved">
    <vt:filetime>2023-05-03T00:00:00Z</vt:filetime>
  </property>
  <property fmtid="{D5CDD505-2E9C-101B-9397-08002B2CF9AE}" pid="5" name="Producer">
    <vt:lpwstr>Adobe PDF Library 23.1.175</vt:lpwstr>
  </property>
  <property fmtid="{D5CDD505-2E9C-101B-9397-08002B2CF9AE}" pid="6" name="SourceModified">
    <vt:lpwstr>D:20230503175416</vt:lpwstr>
  </property>
</Properties>
</file>