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556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Rodriguez" userId="edda9e37-b976-4dfd-843e-7accf3334619" providerId="ADAL" clId="{84553FAE-FD9D-4D22-BA17-40181031BA11}"/>
    <pc:docChg chg="addSld delSld modSld addMainMaster delMainMaster">
      <pc:chgData name="Justin Rodriguez" userId="edda9e37-b976-4dfd-843e-7accf3334619" providerId="ADAL" clId="{84553FAE-FD9D-4D22-BA17-40181031BA11}" dt="2023-05-03T18:08:48.288" v="2" actId="47"/>
      <pc:docMkLst>
        <pc:docMk/>
      </pc:docMkLst>
      <pc:sldChg chg="add del">
        <pc:chgData name="Justin Rodriguez" userId="edda9e37-b976-4dfd-843e-7accf3334619" providerId="ADAL" clId="{84553FAE-FD9D-4D22-BA17-40181031BA11}" dt="2023-05-03T18:08:48.288" v="2" actId="47"/>
        <pc:sldMkLst>
          <pc:docMk/>
          <pc:sldMk cId="2023622933" sldId="265"/>
        </pc:sldMkLst>
      </pc:sldChg>
      <pc:sldMasterChg chg="add del addSldLayout delSldLayout">
        <pc:chgData name="Justin Rodriguez" userId="edda9e37-b976-4dfd-843e-7accf3334619" providerId="ADAL" clId="{84553FAE-FD9D-4D22-BA17-40181031BA11}" dt="2023-05-03T18:08:48.288" v="2" actId="47"/>
        <pc:sldMasterMkLst>
          <pc:docMk/>
          <pc:sldMasterMk cId="0" sldId="2147483676"/>
        </pc:sldMasterMkLst>
        <pc:sldLayoutChg chg="add del">
          <pc:chgData name="Justin Rodriguez" userId="edda9e37-b976-4dfd-843e-7accf3334619" providerId="ADAL" clId="{84553FAE-FD9D-4D22-BA17-40181031BA11}" dt="2023-05-03T18:08:48.288" v="2" actId="47"/>
          <pc:sldLayoutMkLst>
            <pc:docMk/>
            <pc:sldMasterMk cId="0" sldId="2147483676"/>
            <pc:sldLayoutMk cId="1328544323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6798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6798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6798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6798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2575" y="2341880"/>
            <a:ext cx="4682490" cy="664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6798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49211" y="8940800"/>
            <a:ext cx="1663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300" y="4312411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1596" y="4902200"/>
            <a:ext cx="657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7981"/>
                </a:solidFill>
                <a:latin typeface="Calibri"/>
                <a:cs typeface="Calibri"/>
              </a:rPr>
              <a:t>Agenda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2011" y="5348732"/>
            <a:ext cx="3453765" cy="2161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185420" algn="l"/>
              </a:tabLst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Introduction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–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 Sellers</a:t>
            </a:r>
            <a:r>
              <a:rPr sz="1000" b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Dorsey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33333"/>
              </a:buClr>
              <a:buFont typeface="Wingdings"/>
              <a:buChar char=""/>
            </a:pPr>
            <a:endParaRPr sz="9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"/>
              <a:tabLst>
                <a:tab pos="185420" algn="l"/>
              </a:tabLst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Financing</a:t>
            </a:r>
            <a:r>
              <a:rPr sz="1000" b="1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&amp;</a:t>
            </a:r>
            <a:r>
              <a:rPr sz="10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Supplemental</a:t>
            </a:r>
            <a:r>
              <a:rPr sz="100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Programs</a:t>
            </a:r>
            <a:endParaRPr sz="1000">
              <a:latin typeface="Calibri"/>
              <a:cs typeface="Calibri"/>
            </a:endParaRPr>
          </a:p>
          <a:p>
            <a:pPr marL="643255" lvl="1" indent="-173990">
              <a:lnSpc>
                <a:spcPct val="100000"/>
              </a:lnSpc>
              <a:buFont typeface="Wingdings"/>
              <a:buChar char=""/>
              <a:tabLst>
                <a:tab pos="643890" algn="l"/>
              </a:tabLst>
            </a:pP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Directed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Payment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Programs</a:t>
            </a:r>
            <a:endParaRPr sz="1000">
              <a:latin typeface="Calibri"/>
              <a:cs typeface="Calibri"/>
            </a:endParaRPr>
          </a:p>
          <a:p>
            <a:pPr marL="643255" lvl="1" indent="-173990">
              <a:lnSpc>
                <a:spcPct val="100000"/>
              </a:lnSpc>
              <a:spcBef>
                <a:spcPts val="15"/>
              </a:spcBef>
              <a:buFont typeface="Wingdings"/>
              <a:buChar char=""/>
              <a:tabLst>
                <a:tab pos="643890" algn="l"/>
              </a:tabLst>
            </a:pP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Disproportionate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Share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(DSH)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endParaRPr sz="1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333333"/>
              </a:buClr>
              <a:buFont typeface="Wingdings"/>
              <a:buChar char=""/>
            </a:pPr>
            <a:endParaRPr sz="9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"/>
              <a:tabLst>
                <a:tab pos="185420" algn="l"/>
              </a:tabLst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Georgia</a:t>
            </a:r>
            <a:r>
              <a:rPr sz="1000" b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b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Financing</a:t>
            </a:r>
            <a:r>
              <a:rPr sz="1000" b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Initiatives</a:t>
            </a:r>
            <a:endParaRPr sz="1000">
              <a:latin typeface="Calibri"/>
              <a:cs typeface="Calibri"/>
            </a:endParaRPr>
          </a:p>
          <a:p>
            <a:pPr marL="413384" lvl="1" indent="-172720">
              <a:lnSpc>
                <a:spcPct val="100000"/>
              </a:lnSpc>
              <a:buFont typeface="Wingdings"/>
              <a:buChar char=""/>
              <a:tabLst>
                <a:tab pos="41402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 Innovation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Advancement Program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(IAP)</a:t>
            </a:r>
            <a:endParaRPr sz="1000">
              <a:latin typeface="Calibri"/>
              <a:cs typeface="Calibri"/>
            </a:endParaRPr>
          </a:p>
          <a:p>
            <a:pPr marL="413384" lvl="1" indent="-172720">
              <a:lnSpc>
                <a:spcPct val="100000"/>
              </a:lnSpc>
              <a:buFont typeface="Wingdings"/>
              <a:buChar char=""/>
              <a:tabLst>
                <a:tab pos="41402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Impact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</a:t>
            </a:r>
            <a:endParaRPr sz="1000">
              <a:latin typeface="Calibri"/>
              <a:cs typeface="Calibri"/>
            </a:endParaRPr>
          </a:p>
          <a:p>
            <a:pPr marL="643255" lvl="2" indent="-173990">
              <a:lnSpc>
                <a:spcPct val="100000"/>
              </a:lnSpc>
              <a:buFont typeface="Wingdings"/>
              <a:buChar char=""/>
              <a:tabLst>
                <a:tab pos="64389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Directed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Programs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–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Public</a:t>
            </a:r>
            <a:r>
              <a:rPr sz="10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&amp;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Private</a:t>
            </a:r>
            <a:endParaRPr sz="1000">
              <a:latin typeface="Calibri"/>
              <a:cs typeface="Calibri"/>
            </a:endParaRPr>
          </a:p>
          <a:p>
            <a:pPr marL="643255" lvl="2" indent="-173990">
              <a:lnSpc>
                <a:spcPct val="100000"/>
              </a:lnSpc>
              <a:spcBef>
                <a:spcPts val="15"/>
              </a:spcBef>
              <a:buFont typeface="Wingdings"/>
              <a:buChar char=""/>
              <a:tabLst>
                <a:tab pos="64389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New</a:t>
            </a:r>
            <a:r>
              <a:rPr sz="10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Allocation</a:t>
            </a:r>
            <a:endParaRPr sz="10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25"/>
              </a:spcBef>
              <a:buClr>
                <a:srgbClr val="333333"/>
              </a:buClr>
              <a:buFont typeface="Wingdings"/>
              <a:buChar char=""/>
            </a:pPr>
            <a:endParaRPr sz="9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"/>
              <a:tabLst>
                <a:tab pos="185420" algn="l"/>
              </a:tabLst>
            </a:pP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Deep</a:t>
            </a:r>
            <a:r>
              <a:rPr sz="1000" b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Dive</a:t>
            </a:r>
            <a:r>
              <a:rPr sz="1000" b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–</a:t>
            </a:r>
            <a:r>
              <a:rPr sz="1000" b="1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Myers</a:t>
            </a:r>
            <a:r>
              <a:rPr sz="100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&amp;</a:t>
            </a:r>
            <a:r>
              <a:rPr sz="1000" b="1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Stauffer</a:t>
            </a:r>
            <a:endParaRPr sz="1000">
              <a:latin typeface="Calibri"/>
              <a:cs typeface="Calibri"/>
            </a:endParaRPr>
          </a:p>
          <a:p>
            <a:pPr marL="413384" lvl="1" indent="-172720">
              <a:lnSpc>
                <a:spcPct val="100000"/>
              </a:lnSpc>
              <a:spcBef>
                <a:spcPts val="15"/>
              </a:spcBef>
              <a:buFont typeface="Wingdings"/>
              <a:buChar char=""/>
              <a:tabLst>
                <a:tab pos="41402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specific</a:t>
            </a:r>
            <a:r>
              <a:rPr sz="1000" spc="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example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320" y="8078216"/>
            <a:ext cx="6096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solidFill>
                  <a:srgbClr val="E26C08"/>
                </a:solidFill>
                <a:latin typeface="Calibri Light"/>
                <a:cs typeface="Calibri Light"/>
              </a:rPr>
              <a:t>2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8300" y="8288528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80999" y="858519"/>
            <a:ext cx="6096000" cy="3427729"/>
            <a:chOff x="380999" y="858519"/>
            <a:chExt cx="6096000" cy="3427729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0999" y="858519"/>
              <a:ext cx="6095998" cy="342772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7464" y="2074544"/>
              <a:ext cx="1210309" cy="87502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362959" y="1685036"/>
            <a:ext cx="2123440" cy="92710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35"/>
              </a:spcBef>
            </a:pPr>
            <a:r>
              <a:rPr sz="1600" b="0" spc="95" dirty="0">
                <a:solidFill>
                  <a:srgbClr val="FFFFFF"/>
                </a:solidFill>
                <a:latin typeface="Calibri Light"/>
                <a:cs typeface="Calibri Light"/>
              </a:rPr>
              <a:t>Overview</a:t>
            </a:r>
            <a:r>
              <a:rPr sz="1600" b="0" spc="4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FFFFFF"/>
                </a:solidFill>
                <a:latin typeface="Calibri Light"/>
                <a:cs typeface="Calibri Light"/>
              </a:rPr>
              <a:t>of</a:t>
            </a:r>
            <a:r>
              <a:rPr sz="1600" b="0" spc="3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spc="75" dirty="0">
                <a:solidFill>
                  <a:srgbClr val="FFFFFF"/>
                </a:solidFill>
                <a:latin typeface="Calibri Light"/>
                <a:cs typeface="Calibri Light"/>
              </a:rPr>
              <a:t>Medicaid </a:t>
            </a:r>
            <a:r>
              <a:rPr sz="1600" b="0" spc="90" dirty="0">
                <a:solidFill>
                  <a:srgbClr val="FFFFFF"/>
                </a:solidFill>
                <a:latin typeface="Calibri Light"/>
                <a:cs typeface="Calibri Light"/>
              </a:rPr>
              <a:t>Finance</a:t>
            </a:r>
            <a:r>
              <a:rPr sz="1600" b="0" spc="2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FFFFFF"/>
                </a:solidFill>
                <a:latin typeface="Calibri Light"/>
                <a:cs typeface="Calibri Light"/>
              </a:rPr>
              <a:t>&amp;</a:t>
            </a:r>
            <a:r>
              <a:rPr sz="1600" b="0" spc="114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spc="95" dirty="0">
                <a:solidFill>
                  <a:srgbClr val="FFFFFF"/>
                </a:solidFill>
                <a:latin typeface="Calibri Light"/>
                <a:cs typeface="Calibri Light"/>
              </a:rPr>
              <a:t>Directed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ts val="1630"/>
              </a:lnSpc>
            </a:pPr>
            <a:r>
              <a:rPr sz="1600" b="0" spc="80" dirty="0">
                <a:solidFill>
                  <a:srgbClr val="FFFFFF"/>
                </a:solidFill>
                <a:latin typeface="Calibri Light"/>
                <a:cs typeface="Calibri Light"/>
              </a:rPr>
              <a:t>Payment</a:t>
            </a:r>
            <a:r>
              <a:rPr sz="1600" b="0" spc="2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spc="75" dirty="0">
                <a:solidFill>
                  <a:srgbClr val="FFFFFF"/>
                </a:solidFill>
                <a:latin typeface="Calibri Light"/>
                <a:cs typeface="Calibri Light"/>
              </a:rPr>
              <a:t>Programs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ts val="1835"/>
              </a:lnSpc>
            </a:pPr>
            <a:r>
              <a:rPr sz="1600" b="0" dirty="0">
                <a:solidFill>
                  <a:srgbClr val="FFFFFF"/>
                </a:solidFill>
                <a:latin typeface="Calibri Light"/>
                <a:cs typeface="Calibri Light"/>
              </a:rPr>
              <a:t>in</a:t>
            </a:r>
            <a:r>
              <a:rPr sz="1600" b="0" spc="2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b="0" spc="80" dirty="0">
                <a:solidFill>
                  <a:srgbClr val="FFFFFF"/>
                </a:solidFill>
                <a:latin typeface="Calibri Light"/>
                <a:cs typeface="Calibri Light"/>
              </a:rPr>
              <a:t>Georgia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62959" y="2783317"/>
            <a:ext cx="2566035" cy="37592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900" b="1" dirty="0">
                <a:latin typeface="Calibri"/>
                <a:cs typeface="Calibri"/>
              </a:rPr>
              <a:t>P</a:t>
            </a:r>
            <a:r>
              <a:rPr sz="900" b="1" spc="-5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r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n</a:t>
            </a:r>
            <a:r>
              <a:rPr sz="900" b="1" spc="-6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t</a:t>
            </a:r>
            <a:r>
              <a:rPr sz="900" b="1" spc="-7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d</a:t>
            </a:r>
            <a:r>
              <a:rPr sz="900" b="1" spc="24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b</a:t>
            </a:r>
            <a:r>
              <a:rPr sz="900" b="1" spc="-6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y</a:t>
            </a:r>
            <a:r>
              <a:rPr sz="900" b="1" spc="29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</a:t>
            </a:r>
            <a:r>
              <a:rPr sz="900" b="1" spc="-6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l</a:t>
            </a:r>
            <a:r>
              <a:rPr sz="900" b="1" spc="-6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l</a:t>
            </a:r>
            <a:r>
              <a:rPr sz="900" b="1" spc="-5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r</a:t>
            </a:r>
            <a:r>
              <a:rPr sz="900" b="1" spc="-7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</a:t>
            </a:r>
            <a:r>
              <a:rPr sz="900" b="1" spc="2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D</a:t>
            </a:r>
            <a:r>
              <a:rPr sz="900" b="1" spc="-6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o</a:t>
            </a:r>
            <a:r>
              <a:rPr sz="900" b="1" spc="-5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r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</a:t>
            </a:r>
            <a:r>
              <a:rPr sz="900" b="1" spc="-5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</a:t>
            </a:r>
            <a:r>
              <a:rPr sz="900" b="1" spc="-70" dirty="0">
                <a:latin typeface="Calibri"/>
                <a:cs typeface="Calibri"/>
              </a:rPr>
              <a:t> </a:t>
            </a:r>
            <a:r>
              <a:rPr sz="900" b="1" spc="-50" dirty="0">
                <a:latin typeface="Calibri"/>
                <a:cs typeface="Calibri"/>
              </a:rPr>
              <a:t>y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H</a:t>
            </a:r>
            <a:r>
              <a:rPr sz="800" b="1" spc="-4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o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m</a:t>
            </a:r>
            <a:r>
              <a:rPr sz="800" b="1" spc="-2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e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t</a:t>
            </a:r>
            <a:r>
              <a:rPr sz="800" b="1" spc="-5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o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w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n</a:t>
            </a:r>
            <a:r>
              <a:rPr sz="800" b="1" spc="27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H</a:t>
            </a:r>
            <a:r>
              <a:rPr sz="800" b="1" spc="-4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e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a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l</a:t>
            </a:r>
            <a:r>
              <a:rPr sz="800" b="1" spc="-4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t</a:t>
            </a:r>
            <a:r>
              <a:rPr sz="800" b="1" spc="-5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h</a:t>
            </a:r>
            <a:r>
              <a:rPr sz="800" b="1" spc="26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P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r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e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s</a:t>
            </a:r>
            <a:r>
              <a:rPr sz="800" b="1" spc="-3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e</a:t>
            </a:r>
            <a:r>
              <a:rPr sz="800" b="1" spc="-3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n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t</a:t>
            </a:r>
            <a:r>
              <a:rPr sz="800" b="1" spc="-6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a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t</a:t>
            </a:r>
            <a:r>
              <a:rPr sz="800" b="1" spc="-5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i</a:t>
            </a:r>
            <a:r>
              <a:rPr sz="800" b="1" spc="-4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o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n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:</a:t>
            </a:r>
            <a:r>
              <a:rPr sz="800" b="1" spc="254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A</a:t>
            </a:r>
            <a:r>
              <a:rPr sz="800" b="1" spc="-2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p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r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i</a:t>
            </a:r>
            <a:r>
              <a:rPr sz="800" b="1" spc="-4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l</a:t>
            </a:r>
            <a:r>
              <a:rPr sz="800" b="1" spc="26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2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0</a:t>
            </a:r>
            <a:r>
              <a:rPr sz="800" b="1" spc="-40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84F51"/>
                </a:solidFill>
                <a:latin typeface="Calibri"/>
                <a:cs typeface="Calibri"/>
              </a:rPr>
              <a:t>2</a:t>
            </a:r>
            <a:r>
              <a:rPr sz="800" b="1" spc="-25" dirty="0">
                <a:solidFill>
                  <a:srgbClr val="484F51"/>
                </a:solidFill>
                <a:latin typeface="Calibri"/>
                <a:cs typeface="Calibri"/>
              </a:rPr>
              <a:t> </a:t>
            </a:r>
            <a:r>
              <a:rPr sz="800" b="1" spc="-50" dirty="0">
                <a:solidFill>
                  <a:srgbClr val="484F51"/>
                </a:solidFill>
                <a:latin typeface="Calibri"/>
                <a:cs typeface="Calibri"/>
              </a:rPr>
              <a:t>3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81000" y="4832350"/>
            <a:ext cx="66040" cy="3429635"/>
            <a:chOff x="381000" y="4832350"/>
            <a:chExt cx="66040" cy="3429635"/>
          </a:xfrm>
        </p:grpSpPr>
        <p:sp>
          <p:nvSpPr>
            <p:cNvPr id="14" name="object 14"/>
            <p:cNvSpPr/>
            <p:nvPr/>
          </p:nvSpPr>
          <p:spPr>
            <a:xfrm>
              <a:off x="381000" y="532510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1000" y="5815330"/>
              <a:ext cx="66040" cy="478790"/>
            </a:xfrm>
            <a:custGeom>
              <a:avLst/>
              <a:gdLst/>
              <a:ahLst/>
              <a:cxnLst/>
              <a:rect l="l" t="t" r="r" b="b"/>
              <a:pathLst>
                <a:path w="66040" h="478789">
                  <a:moveTo>
                    <a:pt x="66040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6040" y="478790"/>
                  </a:lnTo>
                  <a:lnTo>
                    <a:pt x="66040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1000" y="630808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1000" y="68002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1000" y="729107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1000" y="778319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854710" y="5323840"/>
            <a:ext cx="21590" cy="2593975"/>
          </a:xfrm>
          <a:custGeom>
            <a:avLst/>
            <a:gdLst/>
            <a:ahLst/>
            <a:cxnLst/>
            <a:rect l="l" t="t" r="r" b="b"/>
            <a:pathLst>
              <a:path w="21590" h="2593975">
                <a:moveTo>
                  <a:pt x="21590" y="0"/>
                </a:moveTo>
                <a:lnTo>
                  <a:pt x="0" y="0"/>
                </a:lnTo>
                <a:lnTo>
                  <a:pt x="0" y="2593975"/>
                </a:lnTo>
                <a:lnTo>
                  <a:pt x="21590" y="2593975"/>
                </a:lnTo>
                <a:lnTo>
                  <a:pt x="21590" y="0"/>
                </a:lnTo>
                <a:close/>
              </a:path>
            </a:pathLst>
          </a:custGeom>
          <a:solidFill>
            <a:srgbClr val="E26C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457574" y="5255259"/>
            <a:ext cx="1763395" cy="2548255"/>
            <a:chOff x="3457574" y="5255259"/>
            <a:chExt cx="1763395" cy="2548255"/>
          </a:xfrm>
        </p:grpSpPr>
        <p:sp>
          <p:nvSpPr>
            <p:cNvPr id="4" name="object 4"/>
            <p:cNvSpPr/>
            <p:nvPr/>
          </p:nvSpPr>
          <p:spPr>
            <a:xfrm>
              <a:off x="4274185" y="5314315"/>
              <a:ext cx="732155" cy="38735"/>
            </a:xfrm>
            <a:custGeom>
              <a:avLst/>
              <a:gdLst/>
              <a:ahLst/>
              <a:cxnLst/>
              <a:rect l="l" t="t" r="r" b="b"/>
              <a:pathLst>
                <a:path w="732154" h="38735">
                  <a:moveTo>
                    <a:pt x="732154" y="38735"/>
                  </a:moveTo>
                  <a:lnTo>
                    <a:pt x="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20514" y="5255259"/>
              <a:ext cx="152399" cy="14986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610610" y="5361304"/>
              <a:ext cx="1395730" cy="1498600"/>
            </a:xfrm>
            <a:custGeom>
              <a:avLst/>
              <a:gdLst/>
              <a:ahLst/>
              <a:cxnLst/>
              <a:rect l="l" t="t" r="r" b="b"/>
              <a:pathLst>
                <a:path w="1395729" h="1498600">
                  <a:moveTo>
                    <a:pt x="333375" y="512445"/>
                  </a:moveTo>
                  <a:lnTo>
                    <a:pt x="1395730" y="0"/>
                  </a:lnTo>
                </a:path>
                <a:path w="1395729" h="1498600">
                  <a:moveTo>
                    <a:pt x="353695" y="1382395"/>
                  </a:moveTo>
                  <a:lnTo>
                    <a:pt x="705485" y="646430"/>
                  </a:lnTo>
                </a:path>
                <a:path w="1395729" h="1498600">
                  <a:moveTo>
                    <a:pt x="0" y="1498600"/>
                  </a:moveTo>
                  <a:lnTo>
                    <a:pt x="339090" y="1391285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91583" y="5815963"/>
              <a:ext cx="152399" cy="14795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32678" y="5276848"/>
              <a:ext cx="152399" cy="1498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7574" y="6802118"/>
              <a:ext cx="152399" cy="14795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944619" y="5873750"/>
              <a:ext cx="722630" cy="200025"/>
            </a:xfrm>
            <a:custGeom>
              <a:avLst/>
              <a:gdLst/>
              <a:ahLst/>
              <a:cxnLst/>
              <a:rect l="l" t="t" r="r" b="b"/>
              <a:pathLst>
                <a:path w="722629" h="200025">
                  <a:moveTo>
                    <a:pt x="722629" y="200025"/>
                  </a:moveTo>
                  <a:lnTo>
                    <a:pt x="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5978" y="6015988"/>
              <a:ext cx="152399" cy="14986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647564" y="6125210"/>
              <a:ext cx="90805" cy="664845"/>
            </a:xfrm>
            <a:custGeom>
              <a:avLst/>
              <a:gdLst/>
              <a:ahLst/>
              <a:cxnLst/>
              <a:rect l="l" t="t" r="r" b="b"/>
              <a:pathLst>
                <a:path w="90804" h="664845">
                  <a:moveTo>
                    <a:pt x="0" y="664844"/>
                  </a:moveTo>
                  <a:lnTo>
                    <a:pt x="90805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0095" y="6788149"/>
              <a:ext cx="152399" cy="14985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414519" y="7331710"/>
              <a:ext cx="730885" cy="185420"/>
            </a:xfrm>
            <a:custGeom>
              <a:avLst/>
              <a:gdLst/>
              <a:ahLst/>
              <a:cxnLst/>
              <a:rect l="l" t="t" r="r" b="b"/>
              <a:pathLst>
                <a:path w="730885" h="185420">
                  <a:moveTo>
                    <a:pt x="730885" y="185420"/>
                  </a:moveTo>
                  <a:lnTo>
                    <a:pt x="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68568" y="7442198"/>
              <a:ext cx="152399" cy="14985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446269" y="6938645"/>
              <a:ext cx="154940" cy="394970"/>
            </a:xfrm>
            <a:custGeom>
              <a:avLst/>
              <a:gdLst/>
              <a:ahLst/>
              <a:cxnLst/>
              <a:rect l="l" t="t" r="r" b="b"/>
              <a:pathLst>
                <a:path w="154939" h="394970">
                  <a:moveTo>
                    <a:pt x="0" y="394969"/>
                  </a:moveTo>
                  <a:lnTo>
                    <a:pt x="15494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40809" y="5296535"/>
              <a:ext cx="856615" cy="2147570"/>
            </a:xfrm>
            <a:custGeom>
              <a:avLst/>
              <a:gdLst/>
              <a:ahLst/>
              <a:cxnLst/>
              <a:rect l="l" t="t" r="r" b="b"/>
              <a:pathLst>
                <a:path w="856614" h="2147570">
                  <a:moveTo>
                    <a:pt x="26035" y="1411605"/>
                  </a:moveTo>
                  <a:lnTo>
                    <a:pt x="15875" y="1413510"/>
                  </a:lnTo>
                  <a:lnTo>
                    <a:pt x="7620" y="1419225"/>
                  </a:lnTo>
                  <a:lnTo>
                    <a:pt x="2540" y="1427480"/>
                  </a:lnTo>
                  <a:lnTo>
                    <a:pt x="0" y="1437005"/>
                  </a:lnTo>
                  <a:lnTo>
                    <a:pt x="2540" y="1447165"/>
                  </a:lnTo>
                  <a:lnTo>
                    <a:pt x="7620" y="1455420"/>
                  </a:lnTo>
                  <a:lnTo>
                    <a:pt x="15875" y="1461135"/>
                  </a:lnTo>
                  <a:lnTo>
                    <a:pt x="26035" y="1463040"/>
                  </a:lnTo>
                  <a:lnTo>
                    <a:pt x="36195" y="1461135"/>
                  </a:lnTo>
                  <a:lnTo>
                    <a:pt x="44450" y="1455420"/>
                  </a:lnTo>
                  <a:lnTo>
                    <a:pt x="50165" y="1447165"/>
                  </a:lnTo>
                  <a:lnTo>
                    <a:pt x="52070" y="1437005"/>
                  </a:lnTo>
                  <a:lnTo>
                    <a:pt x="50165" y="1427480"/>
                  </a:lnTo>
                  <a:lnTo>
                    <a:pt x="44450" y="1419225"/>
                  </a:lnTo>
                  <a:lnTo>
                    <a:pt x="36195" y="1413510"/>
                  </a:lnTo>
                  <a:lnTo>
                    <a:pt x="26035" y="1411605"/>
                  </a:lnTo>
                  <a:close/>
                </a:path>
                <a:path w="856614" h="2147570">
                  <a:moveTo>
                    <a:pt x="132715" y="483235"/>
                  </a:moveTo>
                  <a:lnTo>
                    <a:pt x="122555" y="485140"/>
                  </a:lnTo>
                  <a:lnTo>
                    <a:pt x="114300" y="490855"/>
                  </a:lnTo>
                  <a:lnTo>
                    <a:pt x="109220" y="499745"/>
                  </a:lnTo>
                  <a:lnTo>
                    <a:pt x="106680" y="509905"/>
                  </a:lnTo>
                  <a:lnTo>
                    <a:pt x="109220" y="520065"/>
                  </a:lnTo>
                  <a:lnTo>
                    <a:pt x="114300" y="528955"/>
                  </a:lnTo>
                  <a:lnTo>
                    <a:pt x="122555" y="534670"/>
                  </a:lnTo>
                  <a:lnTo>
                    <a:pt x="132715" y="536575"/>
                  </a:lnTo>
                  <a:lnTo>
                    <a:pt x="142875" y="534670"/>
                  </a:lnTo>
                  <a:lnTo>
                    <a:pt x="151130" y="528955"/>
                  </a:lnTo>
                  <a:lnTo>
                    <a:pt x="156845" y="520065"/>
                  </a:lnTo>
                  <a:lnTo>
                    <a:pt x="158750" y="509905"/>
                  </a:lnTo>
                  <a:lnTo>
                    <a:pt x="156845" y="499745"/>
                  </a:lnTo>
                  <a:lnTo>
                    <a:pt x="151130" y="490855"/>
                  </a:lnTo>
                  <a:lnTo>
                    <a:pt x="142875" y="485140"/>
                  </a:lnTo>
                  <a:lnTo>
                    <a:pt x="132715" y="483235"/>
                  </a:lnTo>
                  <a:close/>
                </a:path>
                <a:path w="856614" h="2147570">
                  <a:moveTo>
                    <a:pt x="181610" y="1116965"/>
                  </a:moveTo>
                  <a:lnTo>
                    <a:pt x="163195" y="1116965"/>
                  </a:lnTo>
                  <a:lnTo>
                    <a:pt x="155575" y="1124585"/>
                  </a:lnTo>
                  <a:lnTo>
                    <a:pt x="155575" y="1142365"/>
                  </a:lnTo>
                  <a:lnTo>
                    <a:pt x="163195" y="1149350"/>
                  </a:lnTo>
                  <a:lnTo>
                    <a:pt x="181610" y="1149350"/>
                  </a:lnTo>
                  <a:lnTo>
                    <a:pt x="189230" y="1142365"/>
                  </a:lnTo>
                  <a:lnTo>
                    <a:pt x="189230" y="1124585"/>
                  </a:lnTo>
                  <a:lnTo>
                    <a:pt x="181610" y="1116965"/>
                  </a:lnTo>
                  <a:close/>
                </a:path>
                <a:path w="856614" h="2147570">
                  <a:moveTo>
                    <a:pt x="471805" y="0"/>
                  </a:moveTo>
                  <a:lnTo>
                    <a:pt x="454025" y="0"/>
                  </a:lnTo>
                  <a:lnTo>
                    <a:pt x="447040" y="6985"/>
                  </a:lnTo>
                  <a:lnTo>
                    <a:pt x="447040" y="24765"/>
                  </a:lnTo>
                  <a:lnTo>
                    <a:pt x="454025" y="32385"/>
                  </a:lnTo>
                  <a:lnTo>
                    <a:pt x="471805" y="32385"/>
                  </a:lnTo>
                  <a:lnTo>
                    <a:pt x="478790" y="24765"/>
                  </a:lnTo>
                  <a:lnTo>
                    <a:pt x="478790" y="6985"/>
                  </a:lnTo>
                  <a:lnTo>
                    <a:pt x="471805" y="0"/>
                  </a:lnTo>
                  <a:close/>
                </a:path>
                <a:path w="856614" h="2147570">
                  <a:moveTo>
                    <a:pt x="499110" y="2008505"/>
                  </a:moveTo>
                  <a:lnTo>
                    <a:pt x="488950" y="2011045"/>
                  </a:lnTo>
                  <a:lnTo>
                    <a:pt x="480695" y="2016760"/>
                  </a:lnTo>
                  <a:lnTo>
                    <a:pt x="474980" y="2025015"/>
                  </a:lnTo>
                  <a:lnTo>
                    <a:pt x="472440" y="2035175"/>
                  </a:lnTo>
                  <a:lnTo>
                    <a:pt x="474980" y="2045970"/>
                  </a:lnTo>
                  <a:lnTo>
                    <a:pt x="480695" y="2054225"/>
                  </a:lnTo>
                  <a:lnTo>
                    <a:pt x="488950" y="2059940"/>
                  </a:lnTo>
                  <a:lnTo>
                    <a:pt x="499110" y="2061845"/>
                  </a:lnTo>
                  <a:lnTo>
                    <a:pt x="509905" y="2059940"/>
                  </a:lnTo>
                  <a:lnTo>
                    <a:pt x="518160" y="2054225"/>
                  </a:lnTo>
                  <a:lnTo>
                    <a:pt x="523875" y="2045970"/>
                  </a:lnTo>
                  <a:lnTo>
                    <a:pt x="525780" y="2035175"/>
                  </a:lnTo>
                  <a:lnTo>
                    <a:pt x="523875" y="2025015"/>
                  </a:lnTo>
                  <a:lnTo>
                    <a:pt x="518160" y="2016760"/>
                  </a:lnTo>
                  <a:lnTo>
                    <a:pt x="509905" y="2011045"/>
                  </a:lnTo>
                  <a:lnTo>
                    <a:pt x="499110" y="2008505"/>
                  </a:lnTo>
                  <a:close/>
                </a:path>
                <a:path w="856614" h="2147570">
                  <a:moveTo>
                    <a:pt x="742315" y="1173480"/>
                  </a:moveTo>
                  <a:lnTo>
                    <a:pt x="732155" y="1175385"/>
                  </a:lnTo>
                  <a:lnTo>
                    <a:pt x="723900" y="1181100"/>
                  </a:lnTo>
                  <a:lnTo>
                    <a:pt x="718820" y="1189355"/>
                  </a:lnTo>
                  <a:lnTo>
                    <a:pt x="716280" y="1199515"/>
                  </a:lnTo>
                  <a:lnTo>
                    <a:pt x="718820" y="1209675"/>
                  </a:lnTo>
                  <a:lnTo>
                    <a:pt x="723900" y="1217930"/>
                  </a:lnTo>
                  <a:lnTo>
                    <a:pt x="732155" y="1223645"/>
                  </a:lnTo>
                  <a:lnTo>
                    <a:pt x="742315" y="1225550"/>
                  </a:lnTo>
                  <a:lnTo>
                    <a:pt x="752475" y="1223645"/>
                  </a:lnTo>
                  <a:lnTo>
                    <a:pt x="760730" y="1217930"/>
                  </a:lnTo>
                  <a:lnTo>
                    <a:pt x="766445" y="1209675"/>
                  </a:lnTo>
                  <a:lnTo>
                    <a:pt x="768350" y="1199515"/>
                  </a:lnTo>
                  <a:lnTo>
                    <a:pt x="766445" y="1189355"/>
                  </a:lnTo>
                  <a:lnTo>
                    <a:pt x="760730" y="1181100"/>
                  </a:lnTo>
                  <a:lnTo>
                    <a:pt x="752475" y="1175385"/>
                  </a:lnTo>
                  <a:lnTo>
                    <a:pt x="742315" y="1173480"/>
                  </a:lnTo>
                  <a:close/>
                </a:path>
                <a:path w="856614" h="2147570">
                  <a:moveTo>
                    <a:pt x="782955" y="121920"/>
                  </a:moveTo>
                  <a:lnTo>
                    <a:pt x="772160" y="123825"/>
                  </a:lnTo>
                  <a:lnTo>
                    <a:pt x="763905" y="129540"/>
                  </a:lnTo>
                  <a:lnTo>
                    <a:pt x="758190" y="137795"/>
                  </a:lnTo>
                  <a:lnTo>
                    <a:pt x="756285" y="147955"/>
                  </a:lnTo>
                  <a:lnTo>
                    <a:pt x="758190" y="158115"/>
                  </a:lnTo>
                  <a:lnTo>
                    <a:pt x="763905" y="166370"/>
                  </a:lnTo>
                  <a:lnTo>
                    <a:pt x="772160" y="172085"/>
                  </a:lnTo>
                  <a:lnTo>
                    <a:pt x="782955" y="173990"/>
                  </a:lnTo>
                  <a:lnTo>
                    <a:pt x="793115" y="172085"/>
                  </a:lnTo>
                  <a:lnTo>
                    <a:pt x="802005" y="166370"/>
                  </a:lnTo>
                  <a:lnTo>
                    <a:pt x="807720" y="158115"/>
                  </a:lnTo>
                  <a:lnTo>
                    <a:pt x="809625" y="147955"/>
                  </a:lnTo>
                  <a:lnTo>
                    <a:pt x="807720" y="137795"/>
                  </a:lnTo>
                  <a:lnTo>
                    <a:pt x="802005" y="129540"/>
                  </a:lnTo>
                  <a:lnTo>
                    <a:pt x="793115" y="123825"/>
                  </a:lnTo>
                  <a:lnTo>
                    <a:pt x="782955" y="121920"/>
                  </a:lnTo>
                  <a:close/>
                </a:path>
                <a:path w="856614" h="2147570">
                  <a:moveTo>
                    <a:pt x="848995" y="2115185"/>
                  </a:moveTo>
                  <a:lnTo>
                    <a:pt x="830580" y="2115185"/>
                  </a:lnTo>
                  <a:lnTo>
                    <a:pt x="822960" y="2122805"/>
                  </a:lnTo>
                  <a:lnTo>
                    <a:pt x="822960" y="2140585"/>
                  </a:lnTo>
                  <a:lnTo>
                    <a:pt x="830580" y="2147570"/>
                  </a:lnTo>
                  <a:lnTo>
                    <a:pt x="848995" y="2147570"/>
                  </a:lnTo>
                  <a:lnTo>
                    <a:pt x="856615" y="2140585"/>
                  </a:lnTo>
                  <a:lnTo>
                    <a:pt x="856615" y="2122805"/>
                  </a:lnTo>
                  <a:lnTo>
                    <a:pt x="848995" y="2115185"/>
                  </a:lnTo>
                  <a:close/>
                </a:path>
              </a:pathLst>
            </a:custGeom>
            <a:solidFill>
              <a:srgbClr val="8EC0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83760" y="6522719"/>
              <a:ext cx="187960" cy="290195"/>
            </a:xfrm>
            <a:custGeom>
              <a:avLst/>
              <a:gdLst/>
              <a:ahLst/>
              <a:cxnLst/>
              <a:rect l="l" t="t" r="r" b="b"/>
              <a:pathLst>
                <a:path w="187960" h="290195">
                  <a:moveTo>
                    <a:pt x="187960" y="290194"/>
                  </a:moveTo>
                  <a:lnTo>
                    <a:pt x="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6005" y="6808482"/>
              <a:ext cx="327658" cy="22604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297680" y="5980430"/>
              <a:ext cx="52069" cy="51435"/>
            </a:xfrm>
            <a:custGeom>
              <a:avLst/>
              <a:gdLst/>
              <a:ahLst/>
              <a:cxnLst/>
              <a:rect l="l" t="t" r="r" b="b"/>
              <a:pathLst>
                <a:path w="52070" h="51435">
                  <a:moveTo>
                    <a:pt x="26035" y="0"/>
                  </a:moveTo>
                  <a:lnTo>
                    <a:pt x="15875" y="1905"/>
                  </a:lnTo>
                  <a:lnTo>
                    <a:pt x="7620" y="7620"/>
                  </a:lnTo>
                  <a:lnTo>
                    <a:pt x="1905" y="15875"/>
                  </a:lnTo>
                  <a:lnTo>
                    <a:pt x="0" y="26035"/>
                  </a:lnTo>
                  <a:lnTo>
                    <a:pt x="1905" y="36195"/>
                  </a:lnTo>
                  <a:lnTo>
                    <a:pt x="7620" y="44450"/>
                  </a:lnTo>
                  <a:lnTo>
                    <a:pt x="15875" y="49530"/>
                  </a:lnTo>
                  <a:lnTo>
                    <a:pt x="26035" y="51435"/>
                  </a:lnTo>
                  <a:lnTo>
                    <a:pt x="36195" y="49530"/>
                  </a:lnTo>
                  <a:lnTo>
                    <a:pt x="44450" y="44450"/>
                  </a:lnTo>
                  <a:lnTo>
                    <a:pt x="49530" y="36195"/>
                  </a:lnTo>
                  <a:lnTo>
                    <a:pt x="52070" y="26035"/>
                  </a:lnTo>
                  <a:lnTo>
                    <a:pt x="49530" y="15875"/>
                  </a:lnTo>
                  <a:lnTo>
                    <a:pt x="44450" y="7620"/>
                  </a:lnTo>
                  <a:lnTo>
                    <a:pt x="36195" y="1905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rgbClr val="8EC0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37000" y="7330439"/>
              <a:ext cx="506730" cy="399415"/>
            </a:xfrm>
            <a:custGeom>
              <a:avLst/>
              <a:gdLst/>
              <a:ahLst/>
              <a:cxnLst/>
              <a:rect l="l" t="t" r="r" b="b"/>
              <a:pathLst>
                <a:path w="506729" h="399415">
                  <a:moveTo>
                    <a:pt x="0" y="399414"/>
                  </a:moveTo>
                  <a:lnTo>
                    <a:pt x="506730" y="0"/>
                  </a:lnTo>
                </a:path>
              </a:pathLst>
            </a:custGeom>
            <a:ln w="4762">
              <a:solidFill>
                <a:srgbClr val="8AC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72229" y="7655558"/>
              <a:ext cx="152399" cy="147954"/>
            </a:xfrm>
            <a:prstGeom prst="rect">
              <a:avLst/>
            </a:prstGeom>
          </p:spPr>
        </p:pic>
      </p:grpSp>
      <p:sp>
        <p:nvSpPr>
          <p:cNvPr id="23" name="object 23"/>
          <p:cNvSpPr/>
          <p:nvPr/>
        </p:nvSpPr>
        <p:spPr>
          <a:xfrm>
            <a:off x="947419" y="2113279"/>
            <a:ext cx="608330" cy="0"/>
          </a:xfrm>
          <a:custGeom>
            <a:avLst/>
            <a:gdLst/>
            <a:ahLst/>
            <a:cxnLst/>
            <a:rect l="l" t="t" r="r" b="b"/>
            <a:pathLst>
              <a:path w="608330">
                <a:moveTo>
                  <a:pt x="0" y="0"/>
                </a:moveTo>
                <a:lnTo>
                  <a:pt x="608330" y="0"/>
                </a:lnTo>
              </a:path>
            </a:pathLst>
          </a:custGeom>
          <a:ln w="38100">
            <a:solidFill>
              <a:srgbClr val="8EC0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49300" y="965707"/>
            <a:ext cx="155575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ABOUT</a:t>
            </a:r>
            <a:r>
              <a:rPr sz="1200" b="1" spc="-5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SELLERS</a:t>
            </a:r>
            <a:r>
              <a:rPr sz="12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DORSEY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895"/>
              </a:lnSpc>
            </a:pP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OUR</a:t>
            </a:r>
            <a:r>
              <a:rPr sz="1600" b="0" spc="-7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MISSION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9785" y="2156962"/>
            <a:ext cx="4904740" cy="1115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9000"/>
              </a:lnSpc>
              <a:spcBef>
                <a:spcPts val="95"/>
              </a:spcBef>
            </a:pP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Sellers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Dorsey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dedicated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1FAAB4"/>
                </a:solidFill>
                <a:latin typeface="Calibri"/>
                <a:cs typeface="Calibri"/>
              </a:rPr>
              <a:t>improving</a:t>
            </a:r>
            <a:r>
              <a:rPr sz="16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1FAAB4"/>
                </a:solidFill>
                <a:latin typeface="Calibri"/>
                <a:cs typeface="Calibri"/>
              </a:rPr>
              <a:t>health</a:t>
            </a:r>
            <a:r>
              <a:rPr sz="1600" i="1" spc="-5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care</a:t>
            </a:r>
            <a:r>
              <a:rPr sz="1600" i="1" spc="-5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1FAAB4"/>
                </a:solidFill>
                <a:latin typeface="Calibri"/>
                <a:cs typeface="Calibri"/>
              </a:rPr>
              <a:t>quality,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equity,</a:t>
            </a:r>
            <a:r>
              <a:rPr sz="1600" i="1" spc="-4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and</a:t>
            </a:r>
            <a:r>
              <a:rPr sz="1600" i="1" spc="-3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access</a:t>
            </a:r>
            <a:r>
              <a:rPr sz="1600" i="1" spc="-3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for</a:t>
            </a:r>
            <a:r>
              <a:rPr sz="16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vulnerable</a:t>
            </a:r>
            <a:r>
              <a:rPr sz="16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populations</a:t>
            </a:r>
            <a:r>
              <a:rPr sz="16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in</a:t>
            </a:r>
            <a:r>
              <a:rPr sz="1600" i="1" spc="-5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1FAAB4"/>
                </a:solidFill>
                <a:latin typeface="Calibri"/>
                <a:cs typeface="Calibri"/>
              </a:rPr>
              <a:t>the</a:t>
            </a:r>
            <a:r>
              <a:rPr sz="16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1FAAB4"/>
                </a:solidFill>
                <a:latin typeface="Calibri"/>
                <a:cs typeface="Calibri"/>
              </a:rPr>
              <a:t>United States.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43320" y="4079240"/>
            <a:ext cx="6096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solidFill>
                  <a:srgbClr val="E26C08"/>
                </a:solidFill>
                <a:latin typeface="Calibri Light"/>
                <a:cs typeface="Calibri Light"/>
              </a:rPr>
              <a:t>3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8300" y="4291076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9300" y="4922011"/>
            <a:ext cx="1492250" cy="65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85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OUR</a:t>
            </a:r>
            <a:r>
              <a:rPr sz="12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PEOPLE</a:t>
            </a:r>
            <a:endParaRPr sz="1200">
              <a:latin typeface="Calibri"/>
              <a:cs typeface="Calibri"/>
            </a:endParaRPr>
          </a:p>
          <a:p>
            <a:pPr marL="12700" marR="5080" indent="2540">
              <a:lnSpc>
                <a:spcPts val="1720"/>
              </a:lnSpc>
              <a:spcBef>
                <a:spcPts val="165"/>
              </a:spcBef>
            </a:pP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LEADING</a:t>
            </a:r>
            <a:r>
              <a:rPr sz="1600" b="0" spc="-9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EXPERTS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IN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 MEDICAID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7447" y="5165851"/>
            <a:ext cx="741680" cy="390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800" b="1" dirty="0">
                <a:solidFill>
                  <a:srgbClr val="167981"/>
                </a:solidFill>
                <a:latin typeface="Calibri"/>
                <a:cs typeface="Calibri"/>
              </a:rPr>
              <a:t>Gary</a:t>
            </a:r>
            <a:r>
              <a:rPr sz="8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Jessee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4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Texas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Medicaid 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49647" y="5210064"/>
            <a:ext cx="753110" cy="391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167981"/>
                </a:solidFill>
                <a:latin typeface="Calibri"/>
                <a:cs typeface="Calibri"/>
              </a:rPr>
              <a:t>Mari</a:t>
            </a:r>
            <a:r>
              <a:rPr sz="800" b="1" spc="-7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Cantwell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1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California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3089" y="5682526"/>
            <a:ext cx="1781175" cy="63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990">
              <a:lnSpc>
                <a:spcPct val="147800"/>
              </a:lnSpc>
              <a:spcBef>
                <a:spcPts val="100"/>
              </a:spcBef>
            </a:pP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This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constellation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former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Directors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includes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some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900" b="1" i="1" dirty="0">
                <a:solidFill>
                  <a:srgbClr val="E26C08"/>
                </a:solidFill>
                <a:latin typeface="Calibri"/>
                <a:cs typeface="Calibri"/>
              </a:rPr>
              <a:t>super</a:t>
            </a:r>
            <a:r>
              <a:rPr sz="900" b="1" i="1" spc="-4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E26C08"/>
                </a:solidFill>
                <a:latin typeface="Calibri"/>
                <a:cs typeface="Calibri"/>
              </a:rPr>
              <a:t>stars</a:t>
            </a:r>
            <a:r>
              <a:rPr sz="900" b="1" i="1" spc="-2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E26C08"/>
                </a:solidFill>
                <a:latin typeface="Calibri"/>
                <a:cs typeface="Calibri"/>
              </a:rPr>
              <a:t>working</a:t>
            </a:r>
            <a:r>
              <a:rPr sz="900" b="1" i="1" spc="-3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E26C08"/>
                </a:solidFill>
                <a:latin typeface="Calibri"/>
                <a:cs typeface="Calibri"/>
              </a:rPr>
              <a:t>at</a:t>
            </a:r>
            <a:r>
              <a:rPr sz="900" b="1" i="1" spc="-25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E26C08"/>
                </a:solidFill>
                <a:latin typeface="Calibri"/>
                <a:cs typeface="Calibri"/>
              </a:rPr>
              <a:t>Sellers </a:t>
            </a:r>
            <a:r>
              <a:rPr sz="900" b="1" i="1" spc="-10" dirty="0">
                <a:solidFill>
                  <a:srgbClr val="E26C08"/>
                </a:solidFill>
                <a:latin typeface="Calibri"/>
                <a:cs typeface="Calibri"/>
              </a:rPr>
              <a:t>Dorsey</a:t>
            </a:r>
            <a:r>
              <a:rPr sz="900" spc="-10" dirty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35227" y="6839818"/>
            <a:ext cx="1889760" cy="1118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49200"/>
              </a:lnSpc>
              <a:spcBef>
                <a:spcPts val="105"/>
              </a:spcBef>
            </a:pP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8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full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team</a:t>
            </a:r>
            <a:r>
              <a:rPr sz="8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employed</a:t>
            </a:r>
            <a:r>
              <a:rPr sz="8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by</a:t>
            </a:r>
            <a:r>
              <a:rPr sz="8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Sellers</a:t>
            </a:r>
            <a:r>
              <a:rPr sz="8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Dorsey</a:t>
            </a:r>
            <a:r>
              <a:rPr sz="8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includes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more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than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100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subject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matter</a:t>
            </a:r>
            <a:r>
              <a:rPr sz="8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experts,</a:t>
            </a:r>
            <a:r>
              <a:rPr sz="8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researchers,</a:t>
            </a:r>
            <a:r>
              <a:rPr sz="8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project</a:t>
            </a:r>
            <a:r>
              <a:rPr sz="8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managers,</a:t>
            </a:r>
            <a:r>
              <a:rPr sz="8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practice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leaders,</a:t>
            </a:r>
            <a:r>
              <a:rPr sz="8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corporate,</a:t>
            </a:r>
            <a:r>
              <a:rPr sz="8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and support staff,</a:t>
            </a:r>
            <a:r>
              <a:rPr sz="8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ensuring</a:t>
            </a:r>
            <a:r>
              <a:rPr sz="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our</a:t>
            </a:r>
            <a:r>
              <a:rPr sz="8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capability</a:t>
            </a:r>
            <a:r>
              <a:rPr sz="8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8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333333"/>
                </a:solidFill>
                <a:latin typeface="Calibri"/>
                <a:cs typeface="Calibri"/>
              </a:rPr>
              <a:t>meeting</a:t>
            </a:r>
            <a:r>
              <a:rPr sz="800" spc="-20" dirty="0">
                <a:solidFill>
                  <a:srgbClr val="333333"/>
                </a:solidFill>
                <a:latin typeface="Calibri"/>
                <a:cs typeface="Calibri"/>
              </a:rPr>
              <a:t> your</a:t>
            </a:r>
            <a:r>
              <a:rPr sz="80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333333"/>
                </a:solidFill>
                <a:latin typeface="Calibri"/>
                <a:cs typeface="Calibri"/>
              </a:rPr>
              <a:t>needs.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06927" y="5839459"/>
            <a:ext cx="774065" cy="390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Gabe</a:t>
            </a:r>
            <a:r>
              <a:rPr sz="8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Roberts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2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Tennessee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48432" y="6923023"/>
            <a:ext cx="1030605" cy="39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Matt</a:t>
            </a:r>
            <a:r>
              <a:rPr sz="8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Onstott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3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E26C08"/>
                </a:solidFill>
                <a:latin typeface="Calibri"/>
                <a:cs typeface="Calibri"/>
              </a:rPr>
              <a:t>New</a:t>
            </a:r>
            <a:r>
              <a:rPr sz="800" b="1" spc="-45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Mexico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Acting</a:t>
            </a:r>
            <a:r>
              <a:rPr sz="800" spc="-2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-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76198" y="7739888"/>
            <a:ext cx="891540" cy="39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167981"/>
                </a:solidFill>
                <a:latin typeface="Calibri"/>
                <a:cs typeface="Calibri"/>
              </a:rPr>
              <a:t>Leesa</a:t>
            </a:r>
            <a:r>
              <a:rPr sz="800" b="1" spc="-4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Allen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4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Pennsylvania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03800" y="5892856"/>
            <a:ext cx="7531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Patrick Gillies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1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Louisiana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 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92219" y="6825612"/>
            <a:ext cx="7753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Michael</a:t>
            </a:r>
            <a:r>
              <a:rPr sz="8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Heifetz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Wisconsin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43727" y="7657592"/>
            <a:ext cx="867410" cy="390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800" b="1" dirty="0">
                <a:solidFill>
                  <a:srgbClr val="167981"/>
                </a:solidFill>
                <a:latin typeface="Calibri"/>
                <a:cs typeface="Calibri"/>
              </a:rPr>
              <a:t>Nancy</a:t>
            </a:r>
            <a:r>
              <a:rPr sz="800" b="1" spc="-10" dirty="0">
                <a:solidFill>
                  <a:srgbClr val="167981"/>
                </a:solidFill>
                <a:latin typeface="Calibri"/>
                <a:cs typeface="Calibri"/>
              </a:rPr>
              <a:t> Smith-Leslie</a:t>
            </a:r>
            <a:r>
              <a:rPr sz="800" b="1" spc="5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Former</a:t>
            </a:r>
            <a:r>
              <a:rPr sz="800" spc="-20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New</a:t>
            </a:r>
            <a:r>
              <a:rPr sz="800" b="1" spc="-25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E26C08"/>
                </a:solidFill>
                <a:latin typeface="Calibri"/>
                <a:cs typeface="Calibri"/>
              </a:rPr>
              <a:t>Mexico</a:t>
            </a:r>
            <a:r>
              <a:rPr sz="800" b="1" spc="500" dirty="0">
                <a:solidFill>
                  <a:srgbClr val="E26C0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Medicaid</a:t>
            </a:r>
            <a:r>
              <a:rPr sz="800" spc="15" dirty="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42424"/>
                </a:solidFill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43320" y="8055356"/>
            <a:ext cx="6096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solidFill>
                  <a:srgbClr val="E26C08"/>
                </a:solidFill>
                <a:latin typeface="Calibri Light"/>
                <a:cs typeface="Calibri Light"/>
              </a:rPr>
              <a:t>4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8300" y="8267192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81000" y="856614"/>
            <a:ext cx="62865" cy="3429635"/>
            <a:chOff x="381000" y="856614"/>
            <a:chExt cx="62865" cy="3429635"/>
          </a:xfrm>
        </p:grpSpPr>
        <p:sp>
          <p:nvSpPr>
            <p:cNvPr id="42" name="object 42"/>
            <p:cNvSpPr/>
            <p:nvPr/>
          </p:nvSpPr>
          <p:spPr>
            <a:xfrm>
              <a:off x="381000" y="134873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81000" y="18395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81000" y="28244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1000" y="380746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1000" y="8566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381000" y="4812029"/>
            <a:ext cx="62865" cy="3429635"/>
            <a:chOff x="381000" y="4812029"/>
            <a:chExt cx="62865" cy="3429635"/>
          </a:xfrm>
        </p:grpSpPr>
        <p:sp>
          <p:nvSpPr>
            <p:cNvPr id="50" name="object 50"/>
            <p:cNvSpPr/>
            <p:nvPr/>
          </p:nvSpPr>
          <p:spPr>
            <a:xfrm>
              <a:off x="381000" y="530415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81000" y="579500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81000" y="628713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81000" y="67798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81000" y="72701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81000" y="776287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81000" y="481202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828039" y="6882765"/>
            <a:ext cx="0" cy="1089025"/>
          </a:xfrm>
          <a:custGeom>
            <a:avLst/>
            <a:gdLst/>
            <a:ahLst/>
            <a:cxnLst/>
            <a:rect l="l" t="t" r="r" b="b"/>
            <a:pathLst>
              <a:path h="1089025">
                <a:moveTo>
                  <a:pt x="0" y="0"/>
                </a:moveTo>
                <a:lnTo>
                  <a:pt x="0" y="1089024"/>
                </a:lnTo>
              </a:path>
            </a:pathLst>
          </a:custGeom>
          <a:ln w="19050">
            <a:solidFill>
              <a:srgbClr val="8AC0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4832350"/>
            <a:ext cx="62865" cy="3441700"/>
            <a:chOff x="381000" y="4832350"/>
            <a:chExt cx="62865" cy="3441700"/>
          </a:xfrm>
        </p:grpSpPr>
        <p:sp>
          <p:nvSpPr>
            <p:cNvPr id="4" name="object 4"/>
            <p:cNvSpPr/>
            <p:nvPr/>
          </p:nvSpPr>
          <p:spPr>
            <a:xfrm>
              <a:off x="381000" y="7795260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532447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" y="581533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630745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68002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1000" y="729043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34744" y="1771904"/>
            <a:ext cx="34569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6385" algn="l"/>
                <a:tab pos="3255645" algn="l"/>
              </a:tabLst>
            </a:pPr>
            <a:r>
              <a:rPr dirty="0"/>
              <a:t>M</a:t>
            </a:r>
            <a:r>
              <a:rPr spc="-175" dirty="0"/>
              <a:t> </a:t>
            </a:r>
            <a:r>
              <a:rPr dirty="0"/>
              <a:t>E</a:t>
            </a:r>
            <a:r>
              <a:rPr spc="-180" dirty="0"/>
              <a:t> </a:t>
            </a:r>
            <a:r>
              <a:rPr dirty="0"/>
              <a:t>D</a:t>
            </a:r>
            <a:r>
              <a:rPr spc="-190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dirty="0"/>
              <a:t>C</a:t>
            </a:r>
            <a:r>
              <a:rPr spc="-175" dirty="0"/>
              <a:t> </a:t>
            </a:r>
            <a:r>
              <a:rPr dirty="0"/>
              <a:t>A</a:t>
            </a:r>
            <a:r>
              <a:rPr spc="-190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spc="-50" dirty="0"/>
              <a:t>D</a:t>
            </a:r>
            <a:r>
              <a:rPr dirty="0"/>
              <a:t>	F</a:t>
            </a:r>
            <a:r>
              <a:rPr spc="-180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dirty="0"/>
              <a:t>N</a:t>
            </a:r>
            <a:r>
              <a:rPr spc="-180" dirty="0"/>
              <a:t> </a:t>
            </a:r>
            <a:r>
              <a:rPr dirty="0"/>
              <a:t>A</a:t>
            </a:r>
            <a:r>
              <a:rPr spc="-190" dirty="0"/>
              <a:t> </a:t>
            </a:r>
            <a:r>
              <a:rPr dirty="0"/>
              <a:t>N</a:t>
            </a:r>
            <a:r>
              <a:rPr spc="-195" dirty="0"/>
              <a:t> </a:t>
            </a:r>
            <a:r>
              <a:rPr dirty="0"/>
              <a:t>C</a:t>
            </a:r>
            <a:r>
              <a:rPr spc="-175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dirty="0"/>
              <a:t>N</a:t>
            </a:r>
            <a:r>
              <a:rPr spc="-204" dirty="0"/>
              <a:t> </a:t>
            </a:r>
            <a:r>
              <a:rPr spc="-50" dirty="0"/>
              <a:t>G</a:t>
            </a:r>
            <a:r>
              <a:rPr dirty="0"/>
              <a:t>	</a:t>
            </a:r>
            <a:r>
              <a:rPr spc="-50" dirty="0"/>
              <a:t>&amp;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8509" y="2123947"/>
            <a:ext cx="5155565" cy="6324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741170" marR="5080" indent="-1729105">
              <a:lnSpc>
                <a:spcPts val="2260"/>
              </a:lnSpc>
              <a:spcBef>
                <a:spcPts val="390"/>
              </a:spcBef>
              <a:tabLst>
                <a:tab pos="3844925" algn="l"/>
              </a:tabLst>
            </a:pP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M</a:t>
            </a:r>
            <a:r>
              <a:rPr sz="2100" b="1" spc="-18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E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D</a:t>
            </a:r>
            <a:r>
              <a:rPr sz="2100" b="1" spc="-19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I</a:t>
            </a:r>
            <a:r>
              <a:rPr sz="2100" b="1" spc="-16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C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A</a:t>
            </a:r>
            <a:r>
              <a:rPr sz="2100" b="1" spc="-18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I</a:t>
            </a:r>
            <a:r>
              <a:rPr sz="2100" b="1" spc="-16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D</a:t>
            </a:r>
            <a:r>
              <a:rPr sz="2100" b="1" spc="5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S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U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P</a:t>
            </a:r>
            <a:r>
              <a:rPr sz="2100" b="1" spc="-18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P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L</a:t>
            </a:r>
            <a:r>
              <a:rPr sz="2100" b="1" spc="-18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E</a:t>
            </a:r>
            <a:r>
              <a:rPr sz="2100" b="1" spc="-18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M</a:t>
            </a:r>
            <a:r>
              <a:rPr sz="2100" b="1" spc="-18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E</a:t>
            </a:r>
            <a:r>
              <a:rPr sz="2100" b="1" spc="-19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N</a:t>
            </a:r>
            <a:r>
              <a:rPr sz="2100" b="1" spc="-1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TA</a:t>
            </a:r>
            <a:r>
              <a:rPr sz="2100" b="1" spc="-114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spc="-50" dirty="0">
                <a:solidFill>
                  <a:srgbClr val="167981"/>
                </a:solidFill>
                <a:latin typeface="Calibri"/>
                <a:cs typeface="Calibri"/>
              </a:rPr>
              <a:t>L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	</a:t>
            </a:r>
            <a:r>
              <a:rPr sz="2100" b="1" spc="55" dirty="0">
                <a:solidFill>
                  <a:srgbClr val="167981"/>
                </a:solidFill>
                <a:latin typeface="Calibri"/>
                <a:cs typeface="Calibri"/>
              </a:rPr>
              <a:t>PAY</a:t>
            </a:r>
            <a:r>
              <a:rPr sz="2100" b="1" spc="-9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M</a:t>
            </a:r>
            <a:r>
              <a:rPr sz="2100" b="1" spc="-18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E</a:t>
            </a:r>
            <a:r>
              <a:rPr sz="2100" b="1" spc="-18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N</a:t>
            </a:r>
            <a:r>
              <a:rPr sz="2100" b="1" spc="-19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spc="-50" dirty="0">
                <a:solidFill>
                  <a:srgbClr val="167981"/>
                </a:solidFill>
                <a:latin typeface="Calibri"/>
                <a:cs typeface="Calibri"/>
              </a:rPr>
              <a:t>T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P</a:t>
            </a:r>
            <a:r>
              <a:rPr sz="2100" b="1" spc="-6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R</a:t>
            </a:r>
            <a:r>
              <a:rPr sz="2100" b="1" spc="-10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O</a:t>
            </a:r>
            <a:r>
              <a:rPr sz="2100" b="1" spc="-7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G</a:t>
            </a:r>
            <a:r>
              <a:rPr sz="2100" b="1" spc="-6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R</a:t>
            </a:r>
            <a:r>
              <a:rPr sz="2100" b="1" spc="-6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A</a:t>
            </a:r>
            <a:r>
              <a:rPr sz="2100" b="1" spc="-7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167981"/>
                </a:solidFill>
                <a:latin typeface="Calibri"/>
                <a:cs typeface="Calibri"/>
              </a:rPr>
              <a:t>M</a:t>
            </a:r>
            <a:r>
              <a:rPr sz="2100" b="1" spc="-7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2100" b="1" spc="-50" dirty="0">
                <a:solidFill>
                  <a:srgbClr val="167981"/>
                </a:solidFill>
                <a:latin typeface="Calibri"/>
                <a:cs typeface="Calibri"/>
              </a:rPr>
              <a:t>S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95264" y="4099052"/>
            <a:ext cx="59309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10" dirty="0">
                <a:solidFill>
                  <a:srgbClr val="7D7D7D"/>
                </a:solidFill>
                <a:latin typeface="Calibri Light"/>
                <a:cs typeface="Calibri Light"/>
              </a:rPr>
              <a:t>Sellers</a:t>
            </a:r>
            <a:r>
              <a:rPr sz="550" b="0" spc="-35" dirty="0">
                <a:solidFill>
                  <a:srgbClr val="7D7D7D"/>
                </a:solidFill>
                <a:latin typeface="Calibri Light"/>
                <a:cs typeface="Calibri Light"/>
              </a:rPr>
              <a:t> </a:t>
            </a:r>
            <a:r>
              <a:rPr sz="550" b="0" dirty="0">
                <a:solidFill>
                  <a:srgbClr val="7D7D7D"/>
                </a:solidFill>
                <a:latin typeface="Calibri Light"/>
                <a:cs typeface="Calibri Light"/>
              </a:rPr>
              <a:t>Dorsey</a:t>
            </a:r>
            <a:r>
              <a:rPr sz="550" b="0" spc="235" dirty="0">
                <a:solidFill>
                  <a:srgbClr val="7D7D7D"/>
                </a:solidFill>
                <a:latin typeface="Calibri Light"/>
                <a:cs typeface="Calibri Light"/>
              </a:rPr>
              <a:t> </a:t>
            </a:r>
            <a:r>
              <a:rPr sz="550" b="0" dirty="0">
                <a:solidFill>
                  <a:srgbClr val="7D7D7D"/>
                </a:solidFill>
                <a:latin typeface="Calibri Light"/>
                <a:cs typeface="Calibri Light"/>
              </a:rPr>
              <a:t>|</a:t>
            </a:r>
            <a:r>
              <a:rPr sz="550" b="0" spc="409" dirty="0">
                <a:solidFill>
                  <a:srgbClr val="7D7D7D"/>
                </a:solidFill>
                <a:latin typeface="Calibri Light"/>
                <a:cs typeface="Calibri Light"/>
              </a:rPr>
              <a:t> </a:t>
            </a:r>
            <a:r>
              <a:rPr sz="550" b="0" spc="-50" dirty="0">
                <a:solidFill>
                  <a:srgbClr val="E26C08"/>
                </a:solidFill>
                <a:latin typeface="Calibri Light"/>
                <a:cs typeface="Calibri Light"/>
              </a:rPr>
              <a:t>5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8300" y="4310888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3391" y="4941823"/>
            <a:ext cx="5435600" cy="2818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MEDICAID</a:t>
            </a:r>
            <a:r>
              <a:rPr sz="12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FINANCING</a:t>
            </a:r>
            <a:endParaRPr sz="1200">
              <a:latin typeface="Calibri"/>
              <a:cs typeface="Calibri"/>
            </a:endParaRPr>
          </a:p>
          <a:p>
            <a:pPr marL="40005">
              <a:lnSpc>
                <a:spcPts val="1895"/>
              </a:lnSpc>
            </a:pP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MEDICAID</a:t>
            </a:r>
            <a:r>
              <a:rPr sz="1600" b="0" spc="-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SUPPLEMENTAL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PAYMENTS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550">
              <a:latin typeface="Calibri Light"/>
              <a:cs typeface="Calibri Light"/>
            </a:endParaRPr>
          </a:p>
          <a:p>
            <a:pPr marL="186055" indent="-173990">
              <a:lnSpc>
                <a:spcPct val="100000"/>
              </a:lnSpc>
              <a:buFont typeface="Wingdings"/>
              <a:buChar char=""/>
              <a:tabLst>
                <a:tab pos="186690" algn="l"/>
              </a:tabLst>
            </a:pP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What</a:t>
            </a:r>
            <a:r>
              <a:rPr sz="10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67981"/>
                </a:solidFill>
                <a:latin typeface="Calibri"/>
                <a:cs typeface="Calibri"/>
              </a:rPr>
              <a:t>are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 Medicaid</a:t>
            </a:r>
            <a:r>
              <a:rPr sz="10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supplemental</a:t>
            </a:r>
            <a:r>
              <a:rPr sz="10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payments?</a:t>
            </a:r>
            <a:endParaRPr sz="1000">
              <a:latin typeface="Calibri"/>
              <a:cs typeface="Calibri"/>
            </a:endParaRPr>
          </a:p>
          <a:p>
            <a:pPr marL="414655" marR="152400" lvl="1" indent="-173990">
              <a:lnSpc>
                <a:spcPct val="100000"/>
              </a:lnSpc>
              <a:spcBef>
                <a:spcPts val="145"/>
              </a:spcBef>
              <a:buClr>
                <a:srgbClr val="167981"/>
              </a:buClr>
              <a:buFont typeface="Arial"/>
              <a:buChar char="•"/>
              <a:tabLst>
                <a:tab pos="414655" algn="l"/>
                <a:tab pos="41529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These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that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separate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addition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reimbursements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(base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payments)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services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provided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enrollees.</a:t>
            </a:r>
            <a:endParaRPr sz="1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67981"/>
              </a:buClr>
              <a:buFont typeface="Arial"/>
              <a:buChar char="•"/>
            </a:pPr>
            <a:endParaRPr sz="1200">
              <a:latin typeface="Calibri"/>
              <a:cs typeface="Calibri"/>
            </a:endParaRPr>
          </a:p>
          <a:p>
            <a:pPr marL="414655" marR="5080" lvl="1" indent="-173990">
              <a:lnSpc>
                <a:spcPct val="99500"/>
              </a:lnSpc>
              <a:spcBef>
                <a:spcPts val="5"/>
              </a:spcBef>
              <a:buClr>
                <a:srgbClr val="167981"/>
              </a:buClr>
              <a:buFont typeface="Arial"/>
              <a:buChar char="•"/>
              <a:tabLst>
                <a:tab pos="414655" algn="l"/>
                <a:tab pos="41529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Various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receive</a:t>
            </a:r>
            <a:r>
              <a:rPr sz="1000" spc="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supplemental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payments,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such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hospitals,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physicians,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nursing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facilities,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ambulance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providers,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mental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health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facilities,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either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fee-for-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service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(FFS)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as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directed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programs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(DPP)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care.</a:t>
            </a:r>
            <a:endParaRPr sz="1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167981"/>
              </a:buClr>
              <a:buFont typeface="Arial"/>
              <a:buChar char="•"/>
            </a:pPr>
            <a:endParaRPr sz="12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Wingdings"/>
              <a:buChar char=""/>
              <a:tabLst>
                <a:tab pos="186690" algn="l"/>
              </a:tabLst>
            </a:pP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Why</a:t>
            </a:r>
            <a:r>
              <a:rPr sz="10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67981"/>
                </a:solidFill>
                <a:latin typeface="Calibri"/>
                <a:cs typeface="Calibri"/>
              </a:rPr>
              <a:t>are</a:t>
            </a:r>
            <a:r>
              <a:rPr sz="1000" b="1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they</a:t>
            </a:r>
            <a:r>
              <a:rPr sz="1000" b="1" spc="-4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needed?</a:t>
            </a:r>
            <a:endParaRPr sz="1000">
              <a:latin typeface="Calibri"/>
              <a:cs typeface="Calibri"/>
            </a:endParaRPr>
          </a:p>
          <a:p>
            <a:pPr marL="414655" lvl="1" indent="-174625">
              <a:lnSpc>
                <a:spcPct val="100000"/>
              </a:lnSpc>
              <a:spcBef>
                <a:spcPts val="155"/>
              </a:spcBef>
              <a:buClr>
                <a:srgbClr val="167981"/>
              </a:buClr>
              <a:buFont typeface="Arial"/>
              <a:buChar char="•"/>
              <a:tabLst>
                <a:tab pos="414655" algn="l"/>
                <a:tab pos="415290" algn="l"/>
              </a:tabLst>
            </a:pP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Most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rates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well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below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cost,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leaving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at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financial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loss.</a:t>
            </a:r>
            <a:endParaRPr sz="1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167981"/>
              </a:buClr>
              <a:buFont typeface="Arial"/>
              <a:buChar char="•"/>
            </a:pPr>
            <a:endParaRPr sz="1250">
              <a:latin typeface="Calibri"/>
              <a:cs typeface="Calibri"/>
            </a:endParaRPr>
          </a:p>
          <a:p>
            <a:pPr marL="414655" marR="172085" lvl="1" indent="-173990">
              <a:lnSpc>
                <a:spcPts val="1190"/>
              </a:lnSpc>
              <a:buClr>
                <a:srgbClr val="167981"/>
              </a:buClr>
              <a:buFont typeface="Arial"/>
              <a:buChar char="•"/>
              <a:tabLst>
                <a:tab pos="414655" algn="l"/>
                <a:tab pos="41529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supplemental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payments,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states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have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opportunity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advance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quality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access 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in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43320" y="8075168"/>
            <a:ext cx="6096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solidFill>
                  <a:srgbClr val="E26C08"/>
                </a:solidFill>
                <a:latin typeface="Calibri Light"/>
                <a:cs typeface="Calibri Light"/>
              </a:rPr>
              <a:t>6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8300" y="8288528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81000" y="4237990"/>
            <a:ext cx="6096000" cy="47625"/>
            <a:chOff x="381000" y="4237990"/>
            <a:chExt cx="6096000" cy="47625"/>
          </a:xfrm>
        </p:grpSpPr>
        <p:sp>
          <p:nvSpPr>
            <p:cNvPr id="19" name="object 19"/>
            <p:cNvSpPr/>
            <p:nvPr/>
          </p:nvSpPr>
          <p:spPr>
            <a:xfrm>
              <a:off x="1255394" y="4237990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28520" y="4237990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69" h="47625">
                  <a:moveTo>
                    <a:pt x="852169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69" y="47625"/>
                  </a:lnTo>
                  <a:lnTo>
                    <a:pt x="852169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03550" y="4237990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76675" y="4237990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70" h="47625">
                  <a:moveTo>
                    <a:pt x="85217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70" y="47625"/>
                  </a:lnTo>
                  <a:lnTo>
                    <a:pt x="852170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51704" y="4237990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24829" y="4237990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70" h="47625">
                  <a:moveTo>
                    <a:pt x="85217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70" y="47625"/>
                  </a:lnTo>
                  <a:lnTo>
                    <a:pt x="852170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1000" y="4237990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69" h="47625">
                  <a:moveTo>
                    <a:pt x="852169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69" y="47625"/>
                  </a:lnTo>
                  <a:lnTo>
                    <a:pt x="852169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9300" y="965707"/>
            <a:ext cx="2735580" cy="2878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MEDICAID</a:t>
            </a:r>
            <a:r>
              <a:rPr sz="12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FINANCING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895"/>
              </a:lnSpc>
            </a:pP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BACKGROUND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950">
              <a:latin typeface="Calibri Light"/>
              <a:cs typeface="Calibri Light"/>
            </a:endParaRPr>
          </a:p>
          <a:p>
            <a:pPr marL="226060" marR="485140" indent="-145415">
              <a:lnSpc>
                <a:spcPct val="100899"/>
              </a:lnSpc>
              <a:buClr>
                <a:srgbClr val="1E7980"/>
              </a:buClr>
              <a:buFont typeface="Wingdings"/>
              <a:buChar char=""/>
              <a:tabLst>
                <a:tab pos="22669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Georgia’s</a:t>
            </a:r>
            <a:r>
              <a:rPr sz="11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federal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medical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assistance 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percentage</a:t>
            </a:r>
            <a:r>
              <a:rPr sz="1100" spc="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(FMAP)</a:t>
            </a:r>
            <a:endParaRPr sz="1100">
              <a:latin typeface="Calibri"/>
              <a:cs typeface="Calibri"/>
            </a:endParaRPr>
          </a:p>
          <a:p>
            <a:pPr marL="454659" marR="5080" lvl="1" indent="-143510">
              <a:lnSpc>
                <a:spcPct val="100000"/>
              </a:lnSpc>
              <a:spcBef>
                <a:spcPts val="380"/>
              </a:spcBef>
              <a:buClr>
                <a:srgbClr val="1E7980"/>
              </a:buClr>
              <a:buFont typeface="Arial"/>
              <a:buChar char="•"/>
              <a:tabLst>
                <a:tab pos="455295" algn="l"/>
              </a:tabLst>
            </a:pP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Medicaid</a:t>
            </a:r>
            <a:r>
              <a:rPr sz="900" i="1" spc="-2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FMAP percentage</a:t>
            </a:r>
            <a:r>
              <a:rPr sz="9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is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~66%,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not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 counting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 the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PHE</a:t>
            </a:r>
            <a:r>
              <a:rPr sz="900" i="1" spc="-1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enhanced</a:t>
            </a:r>
            <a:r>
              <a:rPr sz="900" i="1" spc="-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FMAP</a:t>
            </a:r>
            <a:r>
              <a:rPr sz="900" i="1" spc="-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(6.2%)</a:t>
            </a:r>
            <a:endParaRPr sz="9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1E7980"/>
              </a:buClr>
              <a:buFont typeface="Arial"/>
              <a:buChar char="•"/>
            </a:pPr>
            <a:endParaRPr sz="950">
              <a:latin typeface="Calibri"/>
              <a:cs typeface="Calibri"/>
            </a:endParaRPr>
          </a:p>
          <a:p>
            <a:pPr marL="226060" marR="452755" indent="-143510">
              <a:lnSpc>
                <a:spcPct val="100000"/>
              </a:lnSpc>
              <a:buClr>
                <a:srgbClr val="1E7980"/>
              </a:buClr>
              <a:buFont typeface="Wingdings"/>
              <a:buChar char=""/>
              <a:tabLst>
                <a:tab pos="22669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Provider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Limits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Medicaid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(Hospitals,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Physicians,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SNFs)</a:t>
            </a:r>
            <a:endParaRPr sz="1100">
              <a:latin typeface="Calibri"/>
              <a:cs typeface="Calibri"/>
            </a:endParaRPr>
          </a:p>
          <a:p>
            <a:pPr marL="226060" indent="-145415">
              <a:lnSpc>
                <a:spcPct val="100000"/>
              </a:lnSpc>
              <a:spcBef>
                <a:spcPts val="890"/>
              </a:spcBef>
              <a:buClr>
                <a:srgbClr val="1E7980"/>
              </a:buClr>
              <a:buFont typeface="Wingdings"/>
              <a:buChar char=""/>
              <a:tabLst>
                <a:tab pos="22669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Sources</a:t>
            </a:r>
            <a:r>
              <a:rPr sz="11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State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Share</a:t>
            </a:r>
            <a:endParaRPr sz="1100">
              <a:latin typeface="Calibri"/>
              <a:cs typeface="Calibri"/>
            </a:endParaRPr>
          </a:p>
          <a:p>
            <a:pPr marL="454659" lvl="1" indent="-145415">
              <a:lnSpc>
                <a:spcPct val="100000"/>
              </a:lnSpc>
              <a:spcBef>
                <a:spcPts val="430"/>
              </a:spcBef>
              <a:buClr>
                <a:srgbClr val="1E7980"/>
              </a:buClr>
              <a:buFont typeface="Arial"/>
              <a:buChar char="•"/>
              <a:tabLst>
                <a:tab pos="455295" algn="l"/>
              </a:tabLst>
            </a:pP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State</a:t>
            </a:r>
            <a:r>
              <a:rPr sz="900" i="1" spc="-3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General</a:t>
            </a:r>
            <a:r>
              <a:rPr sz="900" i="1" spc="-4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Revenue</a:t>
            </a:r>
            <a:r>
              <a:rPr sz="900" i="1" spc="-4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Funding</a:t>
            </a:r>
            <a:endParaRPr sz="900">
              <a:latin typeface="Calibri"/>
              <a:cs typeface="Calibri"/>
            </a:endParaRPr>
          </a:p>
          <a:p>
            <a:pPr marL="454659" lvl="1" indent="-146050">
              <a:lnSpc>
                <a:spcPct val="100000"/>
              </a:lnSpc>
              <a:spcBef>
                <a:spcPts val="395"/>
              </a:spcBef>
              <a:buClr>
                <a:srgbClr val="1E7980"/>
              </a:buClr>
              <a:buFont typeface="Arial"/>
              <a:buChar char="•"/>
              <a:tabLst>
                <a:tab pos="455295" algn="l"/>
              </a:tabLst>
            </a:pP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State</a:t>
            </a:r>
            <a:r>
              <a:rPr sz="900" i="1" spc="-2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or</a:t>
            </a:r>
            <a:r>
              <a:rPr sz="900" i="1" spc="-3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Local</a:t>
            </a:r>
            <a:r>
              <a:rPr sz="900" i="1" spc="-2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Hospital</a:t>
            </a:r>
            <a:r>
              <a:rPr sz="900" i="1" spc="-2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Provider</a:t>
            </a:r>
            <a:r>
              <a:rPr sz="900" i="1" spc="-2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Fees</a:t>
            </a:r>
            <a:r>
              <a:rPr sz="900" i="1" spc="-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(taxes)</a:t>
            </a:r>
            <a:endParaRPr sz="900">
              <a:latin typeface="Calibri"/>
              <a:cs typeface="Calibri"/>
            </a:endParaRPr>
          </a:p>
          <a:p>
            <a:pPr marL="454659" marR="452120" lvl="1" indent="-143510">
              <a:lnSpc>
                <a:spcPct val="100000"/>
              </a:lnSpc>
              <a:spcBef>
                <a:spcPts val="395"/>
              </a:spcBef>
              <a:buClr>
                <a:srgbClr val="1E7980"/>
              </a:buClr>
              <a:buFont typeface="Arial"/>
              <a:buChar char="•"/>
              <a:tabLst>
                <a:tab pos="455295" algn="l"/>
              </a:tabLst>
            </a:pPr>
            <a:r>
              <a:rPr sz="900" i="1" spc="-20" dirty="0">
                <a:solidFill>
                  <a:srgbClr val="1FAAB4"/>
                </a:solidFill>
                <a:latin typeface="Calibri"/>
                <a:cs typeface="Calibri"/>
              </a:rPr>
              <a:t>Intergovernmental</a:t>
            </a:r>
            <a:r>
              <a:rPr sz="900" i="1" spc="10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Transfers</a:t>
            </a:r>
            <a:r>
              <a:rPr sz="900" i="1" spc="1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(IGTs)</a:t>
            </a:r>
            <a:r>
              <a:rPr sz="900" i="1" spc="2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1FAAB4"/>
                </a:solidFill>
                <a:latin typeface="Calibri"/>
                <a:cs typeface="Calibri"/>
              </a:rPr>
              <a:t>from</a:t>
            </a:r>
            <a:r>
              <a:rPr sz="900" i="1" dirty="0">
                <a:solidFill>
                  <a:srgbClr val="1FAAB4"/>
                </a:solidFill>
                <a:latin typeface="Calibri"/>
                <a:cs typeface="Calibri"/>
              </a:rPr>
              <a:t> governmental</a:t>
            </a:r>
            <a:r>
              <a:rPr sz="900" i="1" spc="-45" dirty="0">
                <a:solidFill>
                  <a:srgbClr val="1FAAB4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1FAAB4"/>
                </a:solidFill>
                <a:latin typeface="Calibri"/>
                <a:cs typeface="Calibri"/>
              </a:rPr>
              <a:t>partners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3320" y="4099052"/>
            <a:ext cx="6096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solidFill>
                  <a:srgbClr val="E26C08"/>
                </a:solidFill>
                <a:latin typeface="Calibri Light"/>
                <a:cs typeface="Calibri Light"/>
              </a:rPr>
              <a:t>7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300" y="4310888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9300" y="4952491"/>
            <a:ext cx="5078730" cy="311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80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MEDICAID</a:t>
            </a:r>
            <a:r>
              <a:rPr sz="12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FINANCING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860"/>
              </a:lnSpc>
            </a:pP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MEDICAID</a:t>
            </a:r>
            <a:r>
              <a:rPr sz="1600" b="0" spc="-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SUPPLEMENTAL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PAYMENTS</a:t>
            </a:r>
            <a:endParaRPr sz="1600">
              <a:latin typeface="Calibri Light"/>
              <a:cs typeface="Calibri Light"/>
            </a:endParaRPr>
          </a:p>
          <a:p>
            <a:pPr marL="207645">
              <a:lnSpc>
                <a:spcPct val="100000"/>
              </a:lnSpc>
              <a:spcBef>
                <a:spcPts val="125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DISPROPORTIONAL</a:t>
            </a:r>
            <a:r>
              <a:rPr sz="1200" b="1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SHARE</a:t>
            </a:r>
            <a:r>
              <a:rPr sz="1200" b="1" spc="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HOSPITAL</a:t>
            </a:r>
            <a:r>
              <a:rPr sz="1200" b="1" spc="-2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(DSH)</a:t>
            </a:r>
            <a:r>
              <a:rPr sz="1200" b="1" spc="2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PAYMENTS</a:t>
            </a:r>
            <a:endParaRPr sz="1200">
              <a:latin typeface="Calibri"/>
              <a:cs typeface="Calibri"/>
            </a:endParaRPr>
          </a:p>
          <a:p>
            <a:pPr marL="207645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(82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Fed.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Reg.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16114</a:t>
            </a:r>
            <a:r>
              <a:rPr sz="800" spc="-4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and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167981"/>
                </a:solidFill>
                <a:latin typeface="Calibri"/>
                <a:cs typeface="Calibri"/>
              </a:rPr>
              <a:t>codified</a:t>
            </a:r>
            <a:r>
              <a:rPr sz="800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at</a:t>
            </a:r>
            <a:r>
              <a:rPr sz="800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42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C.F.R.</a:t>
            </a:r>
            <a:r>
              <a:rPr sz="800" spc="-4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Calibri"/>
                <a:cs typeface="Calibri"/>
              </a:rPr>
              <a:t>§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167981"/>
                </a:solidFill>
                <a:latin typeface="Calibri"/>
                <a:cs typeface="Calibri"/>
              </a:rPr>
              <a:t>447.299(c)(10))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380365" marR="5080" indent="-173355">
              <a:lnSpc>
                <a:spcPct val="100899"/>
              </a:lnSpc>
              <a:buClr>
                <a:srgbClr val="167981"/>
              </a:buClr>
              <a:buFont typeface="Wingdings"/>
              <a:buChar char=""/>
              <a:tabLst>
                <a:tab pos="38036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Intended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offset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hospitals’</a:t>
            </a:r>
            <a:r>
              <a:rPr sz="11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uncompensated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11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costs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 uninsured patients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167981"/>
              </a:buClr>
              <a:buFont typeface="Wingdings"/>
              <a:buChar char=""/>
            </a:pPr>
            <a:endParaRPr sz="1050">
              <a:latin typeface="Calibri"/>
              <a:cs typeface="Calibri"/>
            </a:endParaRPr>
          </a:p>
          <a:p>
            <a:pPr marL="172085" marR="4067810" indent="-172720" algn="r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172720" algn="l"/>
              </a:tabLst>
            </a:pP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limits:</a:t>
            </a:r>
            <a:endParaRPr sz="1100">
              <a:latin typeface="Calibri"/>
              <a:cs typeface="Calibri"/>
            </a:endParaRPr>
          </a:p>
          <a:p>
            <a:pPr marL="172085" marR="4037965" lvl="1" indent="-172720" algn="r">
              <a:lnSpc>
                <a:spcPct val="100000"/>
              </a:lnSpc>
              <a:buClr>
                <a:srgbClr val="167981"/>
              </a:buClr>
              <a:buFont typeface="Arial"/>
              <a:buChar char="•"/>
              <a:tabLst>
                <a:tab pos="172720" algn="l"/>
              </a:tabLst>
            </a:pPr>
            <a:r>
              <a:rPr sz="1100" u="sng" spc="-10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Federal</a:t>
            </a:r>
            <a:endParaRPr sz="1100">
              <a:latin typeface="Calibri"/>
              <a:cs typeface="Calibri"/>
            </a:endParaRPr>
          </a:p>
          <a:p>
            <a:pPr marL="836930" lvl="2" indent="-172720">
              <a:lnSpc>
                <a:spcPct val="100000"/>
              </a:lnSpc>
              <a:spcBef>
                <a:spcPts val="15"/>
              </a:spcBef>
              <a:buClr>
                <a:srgbClr val="167981"/>
              </a:buClr>
              <a:buFont typeface="Courier New"/>
              <a:buChar char="o"/>
              <a:tabLst>
                <a:tab pos="83756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Federal</a:t>
            </a:r>
            <a:r>
              <a:rPr sz="11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matching</a:t>
            </a:r>
            <a:r>
              <a:rPr sz="11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funds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limited</a:t>
            </a:r>
            <a:r>
              <a:rPr sz="11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by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state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specific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limit</a:t>
            </a:r>
            <a:endParaRPr sz="1100">
              <a:latin typeface="Calibri"/>
              <a:cs typeface="Calibri"/>
            </a:endParaRPr>
          </a:p>
          <a:p>
            <a:pPr marL="836930" lvl="2" indent="-172720">
              <a:lnSpc>
                <a:spcPct val="100000"/>
              </a:lnSpc>
              <a:spcBef>
                <a:spcPts val="35"/>
              </a:spcBef>
              <a:buClr>
                <a:srgbClr val="167981"/>
              </a:buClr>
              <a:buFont typeface="Courier New"/>
              <a:buChar char="o"/>
              <a:tabLst>
                <a:tab pos="83756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Generally,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GA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1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allotment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~$485M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annually</a:t>
            </a:r>
            <a:endParaRPr sz="11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50"/>
              </a:spcBef>
              <a:buClr>
                <a:srgbClr val="167981"/>
              </a:buClr>
              <a:buFont typeface="Courier New"/>
              <a:buChar char="o"/>
            </a:pPr>
            <a:endParaRPr sz="1000">
              <a:latin typeface="Calibri"/>
              <a:cs typeface="Calibri"/>
            </a:endParaRPr>
          </a:p>
          <a:p>
            <a:pPr marL="608330" lvl="1" indent="-172720">
              <a:lnSpc>
                <a:spcPct val="100000"/>
              </a:lnSpc>
              <a:buClr>
                <a:srgbClr val="167981"/>
              </a:buClr>
              <a:buFont typeface="Arial"/>
              <a:buChar char="•"/>
              <a:tabLst>
                <a:tab pos="608965" algn="l"/>
              </a:tabLst>
            </a:pPr>
            <a:r>
              <a:rPr sz="1100" u="sng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Hospital</a:t>
            </a:r>
            <a:r>
              <a:rPr sz="1100" u="sng" spc="-45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Specific</a:t>
            </a:r>
            <a:r>
              <a:rPr sz="1100" u="sng" spc="-25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Limit</a:t>
            </a:r>
            <a:r>
              <a:rPr sz="1100" u="sng" spc="-20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libri"/>
                <a:cs typeface="Calibri"/>
              </a:rPr>
              <a:t> (HSL)</a:t>
            </a:r>
            <a:endParaRPr sz="1100">
              <a:latin typeface="Calibri"/>
              <a:cs typeface="Calibri"/>
            </a:endParaRPr>
          </a:p>
          <a:p>
            <a:pPr marL="836930" lvl="2" indent="-172720">
              <a:lnSpc>
                <a:spcPct val="100000"/>
              </a:lnSpc>
              <a:spcBef>
                <a:spcPts val="15"/>
              </a:spcBef>
              <a:buClr>
                <a:srgbClr val="167981"/>
              </a:buClr>
              <a:buFont typeface="Courier New"/>
              <a:buChar char="o"/>
              <a:tabLst>
                <a:tab pos="837565" algn="l"/>
              </a:tabLst>
            </a:pP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Allowable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amount</a:t>
            </a:r>
            <a:r>
              <a:rPr sz="11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1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11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1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1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100" spc="-10" dirty="0">
                <a:solidFill>
                  <a:srgbClr val="333333"/>
                </a:solidFill>
                <a:latin typeface="Calibri"/>
                <a:cs typeface="Calibri"/>
              </a:rPr>
              <a:t> receive</a:t>
            </a:r>
            <a:endParaRPr sz="1100">
              <a:latin typeface="Calibri"/>
              <a:cs typeface="Calibri"/>
            </a:endParaRPr>
          </a:p>
          <a:p>
            <a:pPr marL="836930" lvl="2" indent="-172720">
              <a:lnSpc>
                <a:spcPts val="1295"/>
              </a:lnSpc>
              <a:buClr>
                <a:srgbClr val="167981"/>
              </a:buClr>
              <a:buFont typeface="Courier New"/>
              <a:buChar char="o"/>
              <a:tabLst>
                <a:tab pos="837565" algn="l"/>
              </a:tabLst>
            </a:pPr>
            <a:r>
              <a:rPr sz="1100" spc="-10" dirty="0">
                <a:latin typeface="Calibri"/>
                <a:cs typeface="Calibri"/>
              </a:rPr>
              <a:t>Calculated</a:t>
            </a:r>
            <a:r>
              <a:rPr sz="1100" spc="-25" dirty="0">
                <a:latin typeface="Calibri"/>
                <a:cs typeface="Calibri"/>
              </a:rPr>
              <a:t> as:</a:t>
            </a:r>
            <a:endParaRPr sz="1100">
              <a:latin typeface="Calibri"/>
              <a:cs typeface="Calibri"/>
            </a:endParaRPr>
          </a:p>
          <a:p>
            <a:pPr marL="1065530" marR="53975" lvl="3" indent="-172720">
              <a:lnSpc>
                <a:spcPts val="1300"/>
              </a:lnSpc>
              <a:spcBef>
                <a:spcPts val="35"/>
              </a:spcBef>
              <a:buClr>
                <a:srgbClr val="167981"/>
              </a:buClr>
              <a:buFont typeface="Courier New"/>
              <a:buChar char="o"/>
              <a:tabLst>
                <a:tab pos="1066165" algn="l"/>
              </a:tabLst>
            </a:pPr>
            <a:r>
              <a:rPr sz="1100" spc="-10" dirty="0">
                <a:latin typeface="Calibri"/>
                <a:cs typeface="Calibri"/>
              </a:rPr>
              <a:t>(Medicaid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Costs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-</a:t>
            </a:r>
            <a:r>
              <a:rPr sz="1100" spc="-10" dirty="0">
                <a:latin typeface="Calibri"/>
                <a:cs typeface="Calibri"/>
              </a:rPr>
              <a:t> Medicaid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payments)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+</a:t>
            </a:r>
            <a:r>
              <a:rPr sz="1100" spc="-10" dirty="0">
                <a:latin typeface="Calibri"/>
                <a:cs typeface="Calibri"/>
              </a:rPr>
              <a:t> (Uninsured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Costs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–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Uninsured payments)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6788" y="8070595"/>
            <a:ext cx="59753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Sellers</a:t>
            </a:r>
            <a:r>
              <a:rPr sz="550" spc="-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Dorsey</a:t>
            </a:r>
            <a:r>
              <a:rPr sz="550" spc="22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|</a:t>
            </a:r>
            <a:r>
              <a:rPr sz="550" spc="3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b="1" spc="-50" dirty="0">
                <a:solidFill>
                  <a:srgbClr val="E26C08"/>
                </a:solidFill>
                <a:latin typeface="Calibri"/>
                <a:cs typeface="Calibri"/>
              </a:rPr>
              <a:t>8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300" y="8282431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81000" y="856614"/>
            <a:ext cx="62865" cy="3429635"/>
            <a:chOff x="381000" y="856614"/>
            <a:chExt cx="62865" cy="3429635"/>
          </a:xfrm>
        </p:grpSpPr>
        <p:sp>
          <p:nvSpPr>
            <p:cNvPr id="10" name="object 10"/>
            <p:cNvSpPr/>
            <p:nvPr/>
          </p:nvSpPr>
          <p:spPr>
            <a:xfrm>
              <a:off x="381000" y="134873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1000" y="18395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00" y="28244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1000" y="380746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1000" y="8566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221003" y="1536223"/>
            <a:ext cx="1809114" cy="1980564"/>
            <a:chOff x="4221003" y="1536223"/>
            <a:chExt cx="1809114" cy="1980564"/>
          </a:xfrm>
        </p:grpSpPr>
        <p:sp>
          <p:nvSpPr>
            <p:cNvPr id="18" name="object 18"/>
            <p:cNvSpPr/>
            <p:nvPr/>
          </p:nvSpPr>
          <p:spPr>
            <a:xfrm>
              <a:off x="4223384" y="1538605"/>
              <a:ext cx="1804035" cy="1975485"/>
            </a:xfrm>
            <a:custGeom>
              <a:avLst/>
              <a:gdLst/>
              <a:ahLst/>
              <a:cxnLst/>
              <a:rect l="l" t="t" r="r" b="b"/>
              <a:pathLst>
                <a:path w="1804035" h="1975485">
                  <a:moveTo>
                    <a:pt x="836930" y="0"/>
                  </a:moveTo>
                  <a:lnTo>
                    <a:pt x="828675" y="0"/>
                  </a:lnTo>
                  <a:lnTo>
                    <a:pt x="331470" y="67310"/>
                  </a:lnTo>
                  <a:lnTo>
                    <a:pt x="0" y="109220"/>
                  </a:lnTo>
                  <a:lnTo>
                    <a:pt x="240665" y="1031875"/>
                  </a:lnTo>
                  <a:lnTo>
                    <a:pt x="260350" y="1065530"/>
                  </a:lnTo>
                  <a:lnTo>
                    <a:pt x="288290" y="1123950"/>
                  </a:lnTo>
                  <a:lnTo>
                    <a:pt x="292100" y="1161415"/>
                  </a:lnTo>
                  <a:lnTo>
                    <a:pt x="315595" y="1170305"/>
                  </a:lnTo>
                  <a:lnTo>
                    <a:pt x="347345" y="1207770"/>
                  </a:lnTo>
                  <a:lnTo>
                    <a:pt x="331470" y="1241425"/>
                  </a:lnTo>
                  <a:lnTo>
                    <a:pt x="358775" y="1283335"/>
                  </a:lnTo>
                  <a:lnTo>
                    <a:pt x="351155" y="1291590"/>
                  </a:lnTo>
                  <a:lnTo>
                    <a:pt x="331470" y="1337945"/>
                  </a:lnTo>
                  <a:lnTo>
                    <a:pt x="331470" y="1404620"/>
                  </a:lnTo>
                  <a:lnTo>
                    <a:pt x="303530" y="1450975"/>
                  </a:lnTo>
                  <a:lnTo>
                    <a:pt x="303530" y="1530985"/>
                  </a:lnTo>
                  <a:lnTo>
                    <a:pt x="351155" y="1626870"/>
                  </a:lnTo>
                  <a:lnTo>
                    <a:pt x="347345" y="1732280"/>
                  </a:lnTo>
                  <a:lnTo>
                    <a:pt x="390525" y="1811655"/>
                  </a:lnTo>
                  <a:lnTo>
                    <a:pt x="394335" y="1828164"/>
                  </a:lnTo>
                  <a:lnTo>
                    <a:pt x="394335" y="1861820"/>
                  </a:lnTo>
                  <a:lnTo>
                    <a:pt x="426085" y="1891664"/>
                  </a:lnTo>
                  <a:lnTo>
                    <a:pt x="426085" y="1916430"/>
                  </a:lnTo>
                  <a:lnTo>
                    <a:pt x="449580" y="1958339"/>
                  </a:lnTo>
                  <a:lnTo>
                    <a:pt x="1401445" y="1891664"/>
                  </a:lnTo>
                  <a:lnTo>
                    <a:pt x="1405255" y="1933575"/>
                  </a:lnTo>
                  <a:lnTo>
                    <a:pt x="1417320" y="1958339"/>
                  </a:lnTo>
                  <a:lnTo>
                    <a:pt x="1464310" y="1975485"/>
                  </a:lnTo>
                  <a:lnTo>
                    <a:pt x="1476375" y="1916430"/>
                  </a:lnTo>
                  <a:lnTo>
                    <a:pt x="1452880" y="1824355"/>
                  </a:lnTo>
                  <a:lnTo>
                    <a:pt x="1452880" y="1778000"/>
                  </a:lnTo>
                  <a:lnTo>
                    <a:pt x="1464310" y="1769745"/>
                  </a:lnTo>
                  <a:lnTo>
                    <a:pt x="1488440" y="1740535"/>
                  </a:lnTo>
                  <a:lnTo>
                    <a:pt x="1555115" y="1778000"/>
                  </a:lnTo>
                  <a:lnTo>
                    <a:pt x="1645920" y="1778000"/>
                  </a:lnTo>
                  <a:lnTo>
                    <a:pt x="1638300" y="1698625"/>
                  </a:lnTo>
                  <a:lnTo>
                    <a:pt x="1626235" y="1664970"/>
                  </a:lnTo>
                  <a:lnTo>
                    <a:pt x="1626235" y="1581150"/>
                  </a:lnTo>
                  <a:lnTo>
                    <a:pt x="1681480" y="1421765"/>
                  </a:lnTo>
                  <a:lnTo>
                    <a:pt x="1689735" y="1354455"/>
                  </a:lnTo>
                  <a:lnTo>
                    <a:pt x="1721485" y="1299845"/>
                  </a:lnTo>
                  <a:lnTo>
                    <a:pt x="1741170" y="1233170"/>
                  </a:lnTo>
                  <a:lnTo>
                    <a:pt x="1772285" y="1207770"/>
                  </a:lnTo>
                  <a:lnTo>
                    <a:pt x="1784350" y="1195070"/>
                  </a:lnTo>
                  <a:lnTo>
                    <a:pt x="1804035" y="1170305"/>
                  </a:lnTo>
                  <a:lnTo>
                    <a:pt x="1772285" y="1170305"/>
                  </a:lnTo>
                  <a:lnTo>
                    <a:pt x="1772285" y="1161415"/>
                  </a:lnTo>
                  <a:lnTo>
                    <a:pt x="1697355" y="1161415"/>
                  </a:lnTo>
                  <a:lnTo>
                    <a:pt x="1689735" y="1149350"/>
                  </a:lnTo>
                  <a:lnTo>
                    <a:pt x="1670050" y="1123950"/>
                  </a:lnTo>
                  <a:lnTo>
                    <a:pt x="1650365" y="1031875"/>
                  </a:lnTo>
                  <a:lnTo>
                    <a:pt x="1618615" y="972819"/>
                  </a:lnTo>
                  <a:lnTo>
                    <a:pt x="1563370" y="956310"/>
                  </a:lnTo>
                  <a:lnTo>
                    <a:pt x="1539875" y="859790"/>
                  </a:lnTo>
                  <a:lnTo>
                    <a:pt x="1504315" y="822325"/>
                  </a:lnTo>
                  <a:lnTo>
                    <a:pt x="1488440" y="771525"/>
                  </a:lnTo>
                  <a:lnTo>
                    <a:pt x="1460500" y="755015"/>
                  </a:lnTo>
                  <a:lnTo>
                    <a:pt x="1405255" y="725805"/>
                  </a:lnTo>
                  <a:lnTo>
                    <a:pt x="1369695" y="683895"/>
                  </a:lnTo>
                  <a:lnTo>
                    <a:pt x="1326515" y="662940"/>
                  </a:lnTo>
                  <a:lnTo>
                    <a:pt x="1326515" y="633095"/>
                  </a:lnTo>
                  <a:lnTo>
                    <a:pt x="1310640" y="587375"/>
                  </a:lnTo>
                  <a:lnTo>
                    <a:pt x="1287145" y="579120"/>
                  </a:lnTo>
                  <a:lnTo>
                    <a:pt x="1239520" y="549275"/>
                  </a:lnTo>
                  <a:lnTo>
                    <a:pt x="1132840" y="448945"/>
                  </a:lnTo>
                  <a:lnTo>
                    <a:pt x="1085850" y="436245"/>
                  </a:lnTo>
                  <a:lnTo>
                    <a:pt x="1065530" y="398780"/>
                  </a:lnTo>
                  <a:lnTo>
                    <a:pt x="1018540" y="352425"/>
                  </a:lnTo>
                  <a:lnTo>
                    <a:pt x="998855" y="281305"/>
                  </a:lnTo>
                  <a:lnTo>
                    <a:pt x="963295" y="251460"/>
                  </a:lnTo>
                  <a:lnTo>
                    <a:pt x="939165" y="218440"/>
                  </a:lnTo>
                  <a:lnTo>
                    <a:pt x="880110" y="209550"/>
                  </a:lnTo>
                  <a:lnTo>
                    <a:pt x="789305" y="155575"/>
                  </a:lnTo>
                  <a:lnTo>
                    <a:pt x="757555" y="121920"/>
                  </a:lnTo>
                  <a:lnTo>
                    <a:pt x="789305" y="62865"/>
                  </a:lnTo>
                  <a:lnTo>
                    <a:pt x="821055" y="41910"/>
                  </a:lnTo>
                  <a:lnTo>
                    <a:pt x="828675" y="17145"/>
                  </a:lnTo>
                  <a:lnTo>
                    <a:pt x="836930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23384" y="1538605"/>
              <a:ext cx="1804035" cy="1975485"/>
            </a:xfrm>
            <a:custGeom>
              <a:avLst/>
              <a:gdLst/>
              <a:ahLst/>
              <a:cxnLst/>
              <a:rect l="l" t="t" r="r" b="b"/>
              <a:pathLst>
                <a:path w="1804035" h="1975485">
                  <a:moveTo>
                    <a:pt x="0" y="109220"/>
                  </a:moveTo>
                  <a:lnTo>
                    <a:pt x="240665" y="1031875"/>
                  </a:lnTo>
                  <a:lnTo>
                    <a:pt x="260350" y="1065530"/>
                  </a:lnTo>
                  <a:lnTo>
                    <a:pt x="288290" y="1123950"/>
                  </a:lnTo>
                  <a:lnTo>
                    <a:pt x="292100" y="1161415"/>
                  </a:lnTo>
                  <a:lnTo>
                    <a:pt x="315595" y="1170305"/>
                  </a:lnTo>
                  <a:lnTo>
                    <a:pt x="347345" y="1207770"/>
                  </a:lnTo>
                  <a:lnTo>
                    <a:pt x="331470" y="1241425"/>
                  </a:lnTo>
                  <a:lnTo>
                    <a:pt x="358775" y="1283335"/>
                  </a:lnTo>
                  <a:lnTo>
                    <a:pt x="351155" y="1291590"/>
                  </a:lnTo>
                  <a:lnTo>
                    <a:pt x="331470" y="1337945"/>
                  </a:lnTo>
                  <a:lnTo>
                    <a:pt x="331470" y="1404620"/>
                  </a:lnTo>
                  <a:lnTo>
                    <a:pt x="303530" y="1450975"/>
                  </a:lnTo>
                  <a:lnTo>
                    <a:pt x="303530" y="1530985"/>
                  </a:lnTo>
                  <a:lnTo>
                    <a:pt x="351155" y="1626870"/>
                  </a:lnTo>
                  <a:lnTo>
                    <a:pt x="347345" y="1732280"/>
                  </a:lnTo>
                  <a:lnTo>
                    <a:pt x="390525" y="1811655"/>
                  </a:lnTo>
                  <a:lnTo>
                    <a:pt x="394335" y="1828165"/>
                  </a:lnTo>
                  <a:lnTo>
                    <a:pt x="394335" y="1861820"/>
                  </a:lnTo>
                  <a:lnTo>
                    <a:pt x="426084" y="1891665"/>
                  </a:lnTo>
                  <a:lnTo>
                    <a:pt x="426084" y="1916430"/>
                  </a:lnTo>
                  <a:lnTo>
                    <a:pt x="449580" y="1958340"/>
                  </a:lnTo>
                  <a:lnTo>
                    <a:pt x="1401445" y="1891665"/>
                  </a:lnTo>
                  <a:lnTo>
                    <a:pt x="1405255" y="1933575"/>
                  </a:lnTo>
                  <a:lnTo>
                    <a:pt x="1417320" y="1958340"/>
                  </a:lnTo>
                  <a:lnTo>
                    <a:pt x="1464310" y="1975485"/>
                  </a:lnTo>
                  <a:lnTo>
                    <a:pt x="1476375" y="1916430"/>
                  </a:lnTo>
                  <a:lnTo>
                    <a:pt x="1452880" y="1824355"/>
                  </a:lnTo>
                  <a:lnTo>
                    <a:pt x="1452880" y="1778000"/>
                  </a:lnTo>
                  <a:lnTo>
                    <a:pt x="1464310" y="1769745"/>
                  </a:lnTo>
                  <a:lnTo>
                    <a:pt x="1488440" y="1740535"/>
                  </a:lnTo>
                  <a:lnTo>
                    <a:pt x="1555115" y="1778000"/>
                  </a:lnTo>
                  <a:lnTo>
                    <a:pt x="1618615" y="1778000"/>
                  </a:lnTo>
                  <a:lnTo>
                    <a:pt x="1645920" y="1778000"/>
                  </a:lnTo>
                  <a:lnTo>
                    <a:pt x="1638300" y="1698625"/>
                  </a:lnTo>
                  <a:lnTo>
                    <a:pt x="1626235" y="1664970"/>
                  </a:lnTo>
                  <a:lnTo>
                    <a:pt x="1626235" y="1614805"/>
                  </a:lnTo>
                  <a:lnTo>
                    <a:pt x="1626235" y="1581150"/>
                  </a:lnTo>
                  <a:lnTo>
                    <a:pt x="1681480" y="1421765"/>
                  </a:lnTo>
                  <a:lnTo>
                    <a:pt x="1689735" y="1354455"/>
                  </a:lnTo>
                  <a:lnTo>
                    <a:pt x="1721485" y="1299845"/>
                  </a:lnTo>
                  <a:lnTo>
                    <a:pt x="1741170" y="1233170"/>
                  </a:lnTo>
                  <a:lnTo>
                    <a:pt x="1772285" y="1207770"/>
                  </a:lnTo>
                  <a:lnTo>
                    <a:pt x="1784350" y="1195070"/>
                  </a:lnTo>
                  <a:lnTo>
                    <a:pt x="1804035" y="1170305"/>
                  </a:lnTo>
                  <a:lnTo>
                    <a:pt x="1772285" y="1170305"/>
                  </a:lnTo>
                  <a:lnTo>
                    <a:pt x="1772285" y="1161415"/>
                  </a:lnTo>
                  <a:lnTo>
                    <a:pt x="1752600" y="1161415"/>
                  </a:lnTo>
                  <a:lnTo>
                    <a:pt x="1697355" y="1161415"/>
                  </a:lnTo>
                  <a:lnTo>
                    <a:pt x="1689735" y="1149350"/>
                  </a:lnTo>
                  <a:lnTo>
                    <a:pt x="1670050" y="1123950"/>
                  </a:lnTo>
                  <a:lnTo>
                    <a:pt x="1650364" y="1031875"/>
                  </a:lnTo>
                  <a:lnTo>
                    <a:pt x="1618615" y="972820"/>
                  </a:lnTo>
                  <a:lnTo>
                    <a:pt x="1563370" y="956310"/>
                  </a:lnTo>
                  <a:lnTo>
                    <a:pt x="1539875" y="859790"/>
                  </a:lnTo>
                  <a:lnTo>
                    <a:pt x="1504315" y="822325"/>
                  </a:lnTo>
                  <a:lnTo>
                    <a:pt x="1488440" y="771525"/>
                  </a:lnTo>
                  <a:lnTo>
                    <a:pt x="1460500" y="755015"/>
                  </a:lnTo>
                  <a:lnTo>
                    <a:pt x="1405255" y="725805"/>
                  </a:lnTo>
                  <a:lnTo>
                    <a:pt x="1369695" y="683895"/>
                  </a:lnTo>
                  <a:lnTo>
                    <a:pt x="1326515" y="662940"/>
                  </a:lnTo>
                  <a:lnTo>
                    <a:pt x="1326515" y="633095"/>
                  </a:lnTo>
                  <a:lnTo>
                    <a:pt x="1310640" y="587375"/>
                  </a:lnTo>
                  <a:lnTo>
                    <a:pt x="1287145" y="579120"/>
                  </a:lnTo>
                  <a:lnTo>
                    <a:pt x="1239520" y="549275"/>
                  </a:lnTo>
                  <a:lnTo>
                    <a:pt x="1132840" y="448945"/>
                  </a:lnTo>
                  <a:lnTo>
                    <a:pt x="1085850" y="436245"/>
                  </a:lnTo>
                  <a:lnTo>
                    <a:pt x="1065530" y="398780"/>
                  </a:lnTo>
                  <a:lnTo>
                    <a:pt x="1018540" y="352425"/>
                  </a:lnTo>
                  <a:lnTo>
                    <a:pt x="998855" y="281305"/>
                  </a:lnTo>
                  <a:lnTo>
                    <a:pt x="963294" y="251460"/>
                  </a:lnTo>
                  <a:lnTo>
                    <a:pt x="939165" y="218440"/>
                  </a:lnTo>
                  <a:lnTo>
                    <a:pt x="880110" y="209550"/>
                  </a:lnTo>
                  <a:lnTo>
                    <a:pt x="789305" y="155575"/>
                  </a:lnTo>
                  <a:lnTo>
                    <a:pt x="757555" y="121920"/>
                  </a:lnTo>
                  <a:lnTo>
                    <a:pt x="789305" y="62865"/>
                  </a:lnTo>
                  <a:lnTo>
                    <a:pt x="821055" y="41910"/>
                  </a:lnTo>
                  <a:lnTo>
                    <a:pt x="828675" y="17145"/>
                  </a:lnTo>
                  <a:lnTo>
                    <a:pt x="836930" y="0"/>
                  </a:lnTo>
                  <a:lnTo>
                    <a:pt x="828675" y="0"/>
                  </a:lnTo>
                  <a:lnTo>
                    <a:pt x="331470" y="67310"/>
                  </a:lnTo>
                  <a:lnTo>
                    <a:pt x="0" y="109220"/>
                  </a:lnTo>
                  <a:close/>
                </a:path>
              </a:pathLst>
            </a:custGeom>
            <a:ln w="4762">
              <a:solidFill>
                <a:srgbClr val="167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381000" y="4831079"/>
            <a:ext cx="62865" cy="3429635"/>
            <a:chOff x="381000" y="4831079"/>
            <a:chExt cx="62865" cy="3429635"/>
          </a:xfrm>
        </p:grpSpPr>
        <p:sp>
          <p:nvSpPr>
            <p:cNvPr id="21" name="object 21"/>
            <p:cNvSpPr/>
            <p:nvPr/>
          </p:nvSpPr>
          <p:spPr>
            <a:xfrm>
              <a:off x="381000" y="532383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00" y="581405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1000" y="63068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1000" y="679894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1000" y="48310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1000" y="778192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1000" y="72898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857250"/>
            <a:ext cx="62865" cy="3428365"/>
            <a:chOff x="381000" y="857250"/>
            <a:chExt cx="62865" cy="3428365"/>
          </a:xfrm>
        </p:grpSpPr>
        <p:sp>
          <p:nvSpPr>
            <p:cNvPr id="3" name="object 3"/>
            <p:cNvSpPr/>
            <p:nvPr/>
          </p:nvSpPr>
          <p:spPr>
            <a:xfrm>
              <a:off x="381000" y="1360805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89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18395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" y="282384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380682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1000" y="857250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82800" y="7041515"/>
            <a:ext cx="2694940" cy="1001394"/>
          </a:xfrm>
          <a:prstGeom prst="rect">
            <a:avLst/>
          </a:prstGeom>
          <a:solidFill>
            <a:srgbClr val="8AC0C5"/>
          </a:solidFill>
          <a:ln w="4762">
            <a:solidFill>
              <a:srgbClr val="167981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495"/>
              </a:spcBef>
            </a:pP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1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DETAILS</a:t>
            </a:r>
            <a:r>
              <a:rPr sz="1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sz="1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DIRECTED</a:t>
            </a:r>
            <a:r>
              <a:rPr sz="1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PAYMENTS</a:t>
            </a:r>
            <a:endParaRPr sz="1000">
              <a:latin typeface="Calibri"/>
              <a:cs typeface="Calibri"/>
            </a:endParaRPr>
          </a:p>
          <a:p>
            <a:pPr marL="177165" indent="-145415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177800" algn="l"/>
              </a:tabLst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Tied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Medicaid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utilization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endParaRPr sz="800">
              <a:latin typeface="Calibri"/>
              <a:cs typeface="Calibri"/>
            </a:endParaRPr>
          </a:p>
          <a:p>
            <a:pPr marL="177165" indent="-145415">
              <a:lnSpc>
                <a:spcPct val="100000"/>
              </a:lnSpc>
              <a:buFont typeface="Arial"/>
              <a:buChar char="•"/>
              <a:tabLst>
                <a:tab pos="177800" algn="l"/>
              </a:tabLst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Require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metrics</a:t>
            </a:r>
            <a:endParaRPr sz="800">
              <a:latin typeface="Calibri"/>
              <a:cs typeface="Calibri"/>
            </a:endParaRPr>
          </a:p>
          <a:p>
            <a:pPr marL="177165" indent="-145415">
              <a:lnSpc>
                <a:spcPct val="100000"/>
              </a:lnSpc>
              <a:buFont typeface="Arial"/>
              <a:buChar char="•"/>
              <a:tabLst>
                <a:tab pos="177800" algn="l"/>
              </a:tabLst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flexibility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 to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pay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hospitals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higher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endParaRPr sz="800">
              <a:latin typeface="Calibri"/>
              <a:cs typeface="Calibri"/>
            </a:endParaRPr>
          </a:p>
          <a:p>
            <a:pPr marL="177165" marR="240029" indent="-145415">
              <a:lnSpc>
                <a:spcPts val="969"/>
              </a:lnSpc>
              <a:spcBef>
                <a:spcPts val="20"/>
              </a:spcBef>
              <a:buFont typeface="Arial"/>
              <a:buChar char="•"/>
              <a:tabLst>
                <a:tab pos="177800" algn="l"/>
              </a:tabLst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obtain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CMS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approval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CMS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pre-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print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6251" y="976376"/>
            <a:ext cx="49758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1380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MEDICAID</a:t>
            </a:r>
            <a:r>
              <a:rPr sz="12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FINANCING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860"/>
              </a:lnSpc>
            </a:pP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HOSPITAL</a:t>
            </a:r>
            <a:r>
              <a:rPr sz="1600" b="0" spc="-5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INPATIENT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&amp;</a:t>
            </a:r>
            <a:r>
              <a:rPr sz="1600" b="0" spc="-5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OUTPATIENT,</a:t>
            </a:r>
            <a:r>
              <a:rPr sz="1600" b="0" spc="-4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&amp;</a:t>
            </a:r>
            <a:r>
              <a:rPr sz="1600" b="0" spc="-5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PHYSICIAN</a:t>
            </a:r>
            <a:r>
              <a:rPr sz="1600" b="0" spc="-1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UPLs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in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FFS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9300" y="1548917"/>
            <a:ext cx="4022725" cy="53784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Upper</a:t>
            </a:r>
            <a:r>
              <a:rPr sz="10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Payment Limit</a:t>
            </a:r>
            <a:r>
              <a:rPr sz="10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(UPL)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800" spc="-10" dirty="0">
                <a:solidFill>
                  <a:srgbClr val="167981"/>
                </a:solidFill>
                <a:latin typeface="Calibri"/>
                <a:cs typeface="Calibri"/>
              </a:rPr>
              <a:t>(42</a:t>
            </a:r>
            <a:r>
              <a:rPr sz="800" spc="-4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167981"/>
                </a:solidFill>
                <a:latin typeface="Calibri"/>
                <a:cs typeface="Calibri"/>
              </a:rPr>
              <a:t>C.F.R.</a:t>
            </a:r>
            <a:r>
              <a:rPr sz="800" spc="-2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167981"/>
                </a:solidFill>
                <a:latin typeface="Verdana"/>
                <a:cs typeface="Verdana"/>
              </a:rPr>
              <a:t>§</a:t>
            </a:r>
            <a:r>
              <a:rPr sz="800" spc="-110" dirty="0">
                <a:solidFill>
                  <a:srgbClr val="167981"/>
                </a:solidFill>
                <a:latin typeface="Verdana"/>
                <a:cs typeface="Verdana"/>
              </a:rPr>
              <a:t> </a:t>
            </a:r>
            <a:r>
              <a:rPr sz="800" spc="-10" dirty="0">
                <a:solidFill>
                  <a:srgbClr val="167981"/>
                </a:solidFill>
                <a:latin typeface="Calibri"/>
                <a:cs typeface="Calibri"/>
              </a:rPr>
              <a:t>447.272)</a:t>
            </a:r>
            <a:endParaRPr sz="800">
              <a:latin typeface="Calibri"/>
              <a:cs typeface="Calibri"/>
            </a:endParaRPr>
          </a:p>
          <a:p>
            <a:pPr marL="384175" indent="-143510">
              <a:lnSpc>
                <a:spcPct val="100000"/>
              </a:lnSpc>
              <a:spcBef>
                <a:spcPts val="229"/>
              </a:spcBef>
              <a:buClr>
                <a:srgbClr val="167981"/>
              </a:buClr>
              <a:buFont typeface="Wingdings"/>
              <a:buChar char=""/>
              <a:tabLst>
                <a:tab pos="384810" algn="l"/>
              </a:tabLst>
            </a:pP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Cost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services</a:t>
            </a:r>
            <a:r>
              <a:rPr sz="10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provided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patients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up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level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9300" y="2289426"/>
            <a:ext cx="1751330" cy="75755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Collective</a:t>
            </a:r>
            <a:r>
              <a:rPr sz="1000" b="1" spc="-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Hospital </a:t>
            </a:r>
            <a:r>
              <a:rPr sz="1000" b="1" spc="-20" dirty="0">
                <a:solidFill>
                  <a:srgbClr val="167981"/>
                </a:solidFill>
                <a:latin typeface="Calibri"/>
                <a:cs typeface="Calibri"/>
              </a:rPr>
              <a:t>UPLs</a:t>
            </a:r>
            <a:endParaRPr sz="1000">
              <a:latin typeface="Calibri"/>
              <a:cs typeface="Calibri"/>
            </a:endParaRPr>
          </a:p>
          <a:p>
            <a:pPr marL="384175" indent="-144145">
              <a:lnSpc>
                <a:spcPct val="100000"/>
              </a:lnSpc>
              <a:spcBef>
                <a:spcPts val="240"/>
              </a:spcBef>
              <a:buClr>
                <a:srgbClr val="167981"/>
              </a:buClr>
              <a:buFont typeface="Wingdings"/>
              <a:buChar char=""/>
              <a:tabLst>
                <a:tab pos="384810" algn="l"/>
              </a:tabLst>
            </a:pP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State-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owned</a:t>
            </a:r>
            <a:r>
              <a:rPr sz="10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hospitals:</a:t>
            </a:r>
            <a:endParaRPr sz="1000">
              <a:latin typeface="Calibri"/>
              <a:cs typeface="Calibri"/>
            </a:endParaRPr>
          </a:p>
          <a:p>
            <a:pPr marL="384175" indent="-143510">
              <a:lnSpc>
                <a:spcPct val="100000"/>
              </a:lnSpc>
              <a:spcBef>
                <a:spcPts val="240"/>
              </a:spcBef>
              <a:buClr>
                <a:srgbClr val="167981"/>
              </a:buClr>
              <a:buFont typeface="Wingdings"/>
              <a:buChar char=""/>
              <a:tabLst>
                <a:tab pos="38481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Non-state public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hospitals:</a:t>
            </a:r>
            <a:endParaRPr sz="1000">
              <a:latin typeface="Calibri"/>
              <a:cs typeface="Calibri"/>
            </a:endParaRPr>
          </a:p>
          <a:p>
            <a:pPr marL="384810" indent="-144145">
              <a:lnSpc>
                <a:spcPct val="100000"/>
              </a:lnSpc>
              <a:spcBef>
                <a:spcPts val="240"/>
              </a:spcBef>
              <a:buClr>
                <a:srgbClr val="167981"/>
              </a:buClr>
              <a:buFont typeface="Wingdings"/>
              <a:buChar char=""/>
              <a:tabLst>
                <a:tab pos="385445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Private hospitals: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35263" y="2472334"/>
            <a:ext cx="22275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20000"/>
              </a:lnSpc>
              <a:spcBef>
                <a:spcPts val="100"/>
              </a:spcBef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 would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service What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 would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service What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 would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service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7900" y="3233419"/>
            <a:ext cx="47840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aggregate,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these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cannot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paid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higher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than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Medicare.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Individually,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some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be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paid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above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8026" y="3754693"/>
            <a:ext cx="12579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95"/>
              </a:spcBef>
              <a:buClr>
                <a:srgbClr val="167981"/>
              </a:buClr>
              <a:buFont typeface="Wingdings"/>
              <a:buChar char=""/>
              <a:tabLst>
                <a:tab pos="15621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Professional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Services: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35418" y="3754693"/>
            <a:ext cx="2291080" cy="331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970" marR="5080" indent="-1905">
              <a:lnSpc>
                <a:spcPct val="101000"/>
              </a:lnSpc>
              <a:spcBef>
                <a:spcPts val="80"/>
              </a:spcBef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would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average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commercial</a:t>
            </a:r>
            <a:r>
              <a:rPr sz="10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rate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received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by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96788" y="4100576"/>
            <a:ext cx="59753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Sellers</a:t>
            </a:r>
            <a:r>
              <a:rPr sz="550" spc="-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Dorsey</a:t>
            </a:r>
            <a:r>
              <a:rPr sz="550" spc="22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|</a:t>
            </a:r>
            <a:r>
              <a:rPr sz="550" spc="3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b="1" spc="-50" dirty="0">
                <a:solidFill>
                  <a:srgbClr val="E26C08"/>
                </a:solidFill>
                <a:latin typeface="Calibri"/>
                <a:cs typeface="Calibri"/>
              </a:rPr>
              <a:t>9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300" y="4312411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42424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9300" y="4952491"/>
            <a:ext cx="5058410" cy="1920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85"/>
              </a:lnSpc>
              <a:spcBef>
                <a:spcPts val="100"/>
              </a:spcBef>
            </a:pP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MEDICAID</a:t>
            </a:r>
            <a:r>
              <a:rPr sz="1200" b="1" spc="-3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FINANCING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864"/>
              </a:lnSpc>
            </a:pP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MEDICAID</a:t>
            </a:r>
            <a:r>
              <a:rPr sz="1600" b="0" spc="-5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DIRECTED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PAYMENTS</a:t>
            </a:r>
            <a:endParaRPr sz="1600">
              <a:latin typeface="Calibri Light"/>
              <a:cs typeface="Calibri Light"/>
            </a:endParaRPr>
          </a:p>
          <a:p>
            <a:pPr marL="184785" indent="-172720">
              <a:lnSpc>
                <a:spcPct val="100000"/>
              </a:lnSpc>
              <a:spcBef>
                <a:spcPts val="790"/>
              </a:spcBef>
              <a:buFont typeface="Wingdings"/>
              <a:buChar char=""/>
              <a:tabLst>
                <a:tab pos="185420" algn="l"/>
              </a:tabLst>
            </a:pP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What</a:t>
            </a:r>
            <a:r>
              <a:rPr sz="10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67981"/>
                </a:solidFill>
                <a:latin typeface="Calibri"/>
                <a:cs typeface="Calibri"/>
              </a:rPr>
              <a:t>are</a:t>
            </a:r>
            <a:r>
              <a:rPr sz="10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Directed</a:t>
            </a:r>
            <a:r>
              <a:rPr sz="1000" b="1" spc="-3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67981"/>
                </a:solidFill>
                <a:latin typeface="Calibri"/>
                <a:cs typeface="Calibri"/>
              </a:rPr>
              <a:t>Payments?</a:t>
            </a:r>
            <a:endParaRPr sz="1000">
              <a:latin typeface="Calibri"/>
              <a:cs typeface="Calibri"/>
            </a:endParaRPr>
          </a:p>
          <a:p>
            <a:pPr marL="384810" marR="26034" lvl="1" indent="-144145">
              <a:lnSpc>
                <a:spcPct val="100000"/>
              </a:lnSpc>
              <a:spcBef>
                <a:spcPts val="210"/>
              </a:spcBef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Directed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supplemental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b="1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b="1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that</a:t>
            </a:r>
            <a:r>
              <a:rPr sz="9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conform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2016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CMS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Rule.</a:t>
            </a:r>
            <a:endParaRPr sz="900">
              <a:latin typeface="Calibri"/>
              <a:cs typeface="Calibri"/>
            </a:endParaRPr>
          </a:p>
          <a:p>
            <a:pPr marL="384175" marR="5080" lvl="1" indent="-143510">
              <a:lnSpc>
                <a:spcPct val="99400"/>
              </a:lnSpc>
              <a:spcBef>
                <a:spcPts val="425"/>
              </a:spcBef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9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2016,</a:t>
            </a:r>
            <a:r>
              <a:rPr sz="9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CMS</a:t>
            </a:r>
            <a:r>
              <a:rPr sz="9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began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phase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out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so-called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“pass-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payments”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updated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regulations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Medicaid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created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new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option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states,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allowing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them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direct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organizations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pay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according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specific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rates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methods.</a:t>
            </a:r>
            <a:endParaRPr sz="900">
              <a:latin typeface="Calibri"/>
              <a:cs typeface="Calibri"/>
            </a:endParaRPr>
          </a:p>
          <a:p>
            <a:pPr marL="384175" marR="337185" lvl="1" indent="-143510" algn="just">
              <a:lnSpc>
                <a:spcPct val="100000"/>
              </a:lnSpc>
              <a:spcBef>
                <a:spcPts val="420"/>
              </a:spcBef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CMS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required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that</a:t>
            </a:r>
            <a:r>
              <a:rPr sz="9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directed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tied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 utilization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9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delivery of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services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under </a:t>
            </a:r>
            <a:r>
              <a:rPr sz="900" spc="-2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managed</a:t>
            </a:r>
            <a:r>
              <a:rPr sz="9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contract,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distributed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equally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specified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9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under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 contract,</a:t>
            </a:r>
            <a:r>
              <a:rPr sz="9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advance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at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least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one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goal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9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state’s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333333"/>
                </a:solidFill>
                <a:latin typeface="Calibri"/>
                <a:cs typeface="Calibri"/>
              </a:rPr>
              <a:t>quality</a:t>
            </a:r>
            <a:r>
              <a:rPr sz="9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333333"/>
                </a:solidFill>
                <a:latin typeface="Calibri"/>
                <a:cs typeface="Calibri"/>
              </a:rPr>
              <a:t>strategy.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95264" y="8076692"/>
            <a:ext cx="62992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Sellers</a:t>
            </a:r>
            <a:r>
              <a:rPr sz="550" spc="-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Dorsey</a:t>
            </a:r>
            <a:r>
              <a:rPr sz="550" spc="22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|</a:t>
            </a:r>
            <a:r>
              <a:rPr sz="550" spc="3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b="1" spc="-25" dirty="0">
                <a:solidFill>
                  <a:srgbClr val="E26C08"/>
                </a:solidFill>
                <a:latin typeface="Calibri"/>
                <a:cs typeface="Calibri"/>
              </a:rPr>
              <a:t>10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8300" y="8288528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81000" y="4832350"/>
            <a:ext cx="62865" cy="3429635"/>
            <a:chOff x="381000" y="4832350"/>
            <a:chExt cx="62865" cy="3429635"/>
          </a:xfrm>
        </p:grpSpPr>
        <p:sp>
          <p:nvSpPr>
            <p:cNvPr id="25" name="object 25"/>
            <p:cNvSpPr/>
            <p:nvPr/>
          </p:nvSpPr>
          <p:spPr>
            <a:xfrm>
              <a:off x="381000" y="532510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1000" y="581533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1000" y="630808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1000" y="68002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1000" y="778319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1000" y="729107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750570" marR="5080" indent="-738505">
              <a:lnSpc>
                <a:spcPts val="2510"/>
              </a:lnSpc>
              <a:spcBef>
                <a:spcPts val="190"/>
              </a:spcBef>
              <a:tabLst>
                <a:tab pos="1612265" algn="l"/>
                <a:tab pos="2086610" algn="l"/>
                <a:tab pos="2491740" algn="l"/>
                <a:tab pos="2921635" algn="l"/>
                <a:tab pos="3263265" algn="l"/>
              </a:tabLst>
            </a:pPr>
            <a:r>
              <a:rPr spc="55" dirty="0"/>
              <a:t>OV</a:t>
            </a:r>
            <a:r>
              <a:rPr spc="-50" dirty="0"/>
              <a:t> </a:t>
            </a:r>
            <a:r>
              <a:rPr dirty="0"/>
              <a:t>E</a:t>
            </a:r>
            <a:r>
              <a:rPr spc="-180" dirty="0"/>
              <a:t> </a:t>
            </a:r>
            <a:r>
              <a:rPr dirty="0"/>
              <a:t>R</a:t>
            </a:r>
            <a:r>
              <a:rPr spc="-204" dirty="0"/>
              <a:t> </a:t>
            </a:r>
            <a:r>
              <a:rPr dirty="0"/>
              <a:t>V</a:t>
            </a:r>
            <a:r>
              <a:rPr spc="-180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dirty="0"/>
              <a:t>E</a:t>
            </a:r>
            <a:r>
              <a:rPr spc="-195" dirty="0"/>
              <a:t> </a:t>
            </a:r>
            <a:r>
              <a:rPr spc="-50" dirty="0"/>
              <a:t>W</a:t>
            </a:r>
            <a:r>
              <a:rPr dirty="0"/>
              <a:t>	O</a:t>
            </a:r>
            <a:r>
              <a:rPr spc="-190" dirty="0"/>
              <a:t> </a:t>
            </a:r>
            <a:r>
              <a:rPr spc="-50" dirty="0"/>
              <a:t>F</a:t>
            </a:r>
            <a:r>
              <a:rPr dirty="0"/>
              <a:t>	R</a:t>
            </a:r>
            <a:r>
              <a:rPr spc="-170" dirty="0"/>
              <a:t> </a:t>
            </a:r>
            <a:r>
              <a:rPr spc="55" dirty="0"/>
              <a:t>EC</a:t>
            </a:r>
            <a:r>
              <a:rPr spc="-55" dirty="0"/>
              <a:t> </a:t>
            </a:r>
            <a:r>
              <a:rPr dirty="0"/>
              <a:t>E</a:t>
            </a:r>
            <a:r>
              <a:rPr spc="-180" dirty="0"/>
              <a:t> </a:t>
            </a:r>
            <a:r>
              <a:rPr dirty="0"/>
              <a:t>N</a:t>
            </a:r>
            <a:r>
              <a:rPr spc="-190" dirty="0"/>
              <a:t> </a:t>
            </a:r>
            <a:r>
              <a:rPr spc="-50" dirty="0"/>
              <a:t>T</a:t>
            </a:r>
            <a:r>
              <a:rPr dirty="0"/>
              <a:t>	M</a:t>
            </a:r>
            <a:r>
              <a:rPr spc="-185" dirty="0"/>
              <a:t> </a:t>
            </a:r>
            <a:r>
              <a:rPr dirty="0"/>
              <a:t>E</a:t>
            </a:r>
            <a:r>
              <a:rPr spc="-180" dirty="0"/>
              <a:t> </a:t>
            </a:r>
            <a:r>
              <a:rPr dirty="0"/>
              <a:t>D</a:t>
            </a:r>
            <a:r>
              <a:rPr spc="-190" dirty="0"/>
              <a:t> </a:t>
            </a:r>
            <a:r>
              <a:rPr dirty="0"/>
              <a:t>I</a:t>
            </a:r>
            <a:r>
              <a:rPr spc="-170" dirty="0"/>
              <a:t> </a:t>
            </a:r>
            <a:r>
              <a:rPr dirty="0"/>
              <a:t>C</a:t>
            </a:r>
            <a:r>
              <a:rPr spc="-175" dirty="0"/>
              <a:t> </a:t>
            </a:r>
            <a:r>
              <a:rPr dirty="0"/>
              <a:t>A</a:t>
            </a:r>
            <a:r>
              <a:rPr spc="-190" dirty="0"/>
              <a:t> </a:t>
            </a:r>
            <a:r>
              <a:rPr dirty="0"/>
              <a:t>I</a:t>
            </a:r>
            <a:r>
              <a:rPr spc="-185" dirty="0"/>
              <a:t> </a:t>
            </a:r>
            <a:r>
              <a:rPr spc="-50" dirty="0"/>
              <a:t>D </a:t>
            </a:r>
            <a:r>
              <a:rPr dirty="0"/>
              <a:t>F</a:t>
            </a:r>
            <a:r>
              <a:rPr spc="-160" dirty="0"/>
              <a:t> </a:t>
            </a:r>
            <a:r>
              <a:rPr dirty="0"/>
              <a:t>I</a:t>
            </a:r>
            <a:r>
              <a:rPr spc="-135" dirty="0"/>
              <a:t> </a:t>
            </a:r>
            <a:r>
              <a:rPr dirty="0"/>
              <a:t>N</a:t>
            </a:r>
            <a:r>
              <a:rPr spc="-155" dirty="0"/>
              <a:t> </a:t>
            </a:r>
            <a:r>
              <a:rPr dirty="0"/>
              <a:t>A</a:t>
            </a:r>
            <a:r>
              <a:rPr spc="-140" dirty="0"/>
              <a:t> </a:t>
            </a:r>
            <a:r>
              <a:rPr dirty="0"/>
              <a:t>N</a:t>
            </a:r>
            <a:r>
              <a:rPr spc="-155" dirty="0"/>
              <a:t> </a:t>
            </a:r>
            <a:r>
              <a:rPr dirty="0"/>
              <a:t>C</a:t>
            </a:r>
            <a:r>
              <a:rPr spc="-140" dirty="0"/>
              <a:t> </a:t>
            </a:r>
            <a:r>
              <a:rPr dirty="0"/>
              <a:t>I</a:t>
            </a:r>
            <a:r>
              <a:rPr spc="-135" dirty="0"/>
              <a:t> </a:t>
            </a:r>
            <a:r>
              <a:rPr dirty="0"/>
              <a:t>N</a:t>
            </a:r>
            <a:r>
              <a:rPr spc="-155" dirty="0"/>
              <a:t> </a:t>
            </a:r>
            <a:r>
              <a:rPr spc="-50" dirty="0"/>
              <a:t>G</a:t>
            </a:r>
            <a:r>
              <a:rPr dirty="0"/>
              <a:t>	I</a:t>
            </a:r>
            <a:r>
              <a:rPr spc="-135" dirty="0"/>
              <a:t> </a:t>
            </a:r>
            <a:r>
              <a:rPr spc="-50" dirty="0"/>
              <a:t>N</a:t>
            </a:r>
            <a:r>
              <a:rPr dirty="0"/>
              <a:t>	G</a:t>
            </a:r>
            <a:r>
              <a:rPr spc="-145" dirty="0"/>
              <a:t> </a:t>
            </a:r>
            <a:r>
              <a:rPr spc="55" dirty="0"/>
              <a:t>EO</a:t>
            </a:r>
            <a:r>
              <a:rPr spc="-35" dirty="0"/>
              <a:t> </a:t>
            </a:r>
            <a:r>
              <a:rPr dirty="0"/>
              <a:t>R</a:t>
            </a:r>
            <a:r>
              <a:rPr spc="-145" dirty="0"/>
              <a:t> </a:t>
            </a:r>
            <a:r>
              <a:rPr dirty="0"/>
              <a:t>G</a:t>
            </a:r>
            <a:r>
              <a:rPr spc="-135" dirty="0"/>
              <a:t> </a:t>
            </a:r>
            <a:r>
              <a:rPr dirty="0"/>
              <a:t>I</a:t>
            </a:r>
            <a:r>
              <a:rPr spc="-130" dirty="0"/>
              <a:t> </a:t>
            </a:r>
            <a:r>
              <a:rPr spc="-50" dirty="0"/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95264" y="4099052"/>
            <a:ext cx="62992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Sellers</a:t>
            </a:r>
            <a:r>
              <a:rPr sz="550" spc="-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Dorsey</a:t>
            </a:r>
            <a:r>
              <a:rPr sz="550" spc="22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|</a:t>
            </a:r>
            <a:r>
              <a:rPr sz="550" spc="3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b="1" spc="-25" dirty="0">
                <a:solidFill>
                  <a:srgbClr val="E26C08"/>
                </a:solidFill>
                <a:latin typeface="Calibri"/>
                <a:cs typeface="Calibri"/>
              </a:rPr>
              <a:t>11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300" y="4312411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2619" y="6054344"/>
            <a:ext cx="18427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46C6F"/>
                </a:solidFill>
                <a:latin typeface="Calibri"/>
                <a:cs typeface="Calibri"/>
              </a:rPr>
              <a:t>DCH</a:t>
            </a:r>
            <a:r>
              <a:rPr sz="1000" b="1" spc="-35" dirty="0">
                <a:solidFill>
                  <a:srgbClr val="146C6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46C6F"/>
                </a:solidFill>
                <a:latin typeface="Calibri"/>
                <a:cs typeface="Calibri"/>
              </a:rPr>
              <a:t>Quality</a:t>
            </a:r>
            <a:r>
              <a:rPr sz="1000" b="1" spc="-35" dirty="0">
                <a:solidFill>
                  <a:srgbClr val="146C6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46C6F"/>
                </a:solidFill>
                <a:latin typeface="Calibri"/>
                <a:cs typeface="Calibri"/>
              </a:rPr>
              <a:t>Strategy</a:t>
            </a:r>
            <a:r>
              <a:rPr sz="1000" b="1" spc="-45" dirty="0">
                <a:solidFill>
                  <a:srgbClr val="146C6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46C6F"/>
                </a:solidFill>
                <a:latin typeface="Calibri"/>
                <a:cs typeface="Calibri"/>
              </a:rPr>
              <a:t>Aims</a:t>
            </a:r>
            <a:r>
              <a:rPr sz="1000" b="1" spc="-30" dirty="0">
                <a:solidFill>
                  <a:srgbClr val="146C6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146C6F"/>
                </a:solidFill>
                <a:latin typeface="Calibri"/>
                <a:cs typeface="Calibri"/>
              </a:rPr>
              <a:t>&amp;</a:t>
            </a:r>
            <a:r>
              <a:rPr sz="1000" b="1" spc="-35" dirty="0">
                <a:solidFill>
                  <a:srgbClr val="146C6F"/>
                </a:solidFill>
                <a:latin typeface="Calibri"/>
                <a:cs typeface="Calibri"/>
              </a:rPr>
              <a:t> </a:t>
            </a:r>
            <a:r>
              <a:rPr sz="1000" b="1" spc="-20" dirty="0">
                <a:solidFill>
                  <a:srgbClr val="146C6F"/>
                </a:solidFill>
                <a:latin typeface="Calibri"/>
                <a:cs typeface="Calibri"/>
              </a:rPr>
              <a:t>Goals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619" y="6359144"/>
            <a:ext cx="23482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1.</a:t>
            </a:r>
            <a:r>
              <a:rPr sz="1000" b="1" spc="409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Improve</a:t>
            </a:r>
            <a:r>
              <a:rPr sz="1000" b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Health,</a:t>
            </a:r>
            <a:r>
              <a:rPr sz="1000" b="1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Services,</a:t>
            </a:r>
            <a:r>
              <a:rPr sz="1000" b="1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 Experience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619" y="6665468"/>
            <a:ext cx="11233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2.</a:t>
            </a:r>
            <a:r>
              <a:rPr sz="1000" b="1" spc="39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Smarter</a:t>
            </a:r>
            <a:r>
              <a:rPr sz="1000" b="1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Spending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50940" y="8076692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12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8300" y="8288528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81000" y="4237354"/>
            <a:ext cx="6096000" cy="47625"/>
            <a:chOff x="381000" y="4237354"/>
            <a:chExt cx="6096000" cy="47625"/>
          </a:xfrm>
        </p:grpSpPr>
        <p:sp>
          <p:nvSpPr>
            <p:cNvPr id="12" name="object 12"/>
            <p:cNvSpPr/>
            <p:nvPr/>
          </p:nvSpPr>
          <p:spPr>
            <a:xfrm>
              <a:off x="1255394" y="4237354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28520" y="4237354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69" h="47625">
                  <a:moveTo>
                    <a:pt x="852169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69" y="47625"/>
                  </a:lnTo>
                  <a:lnTo>
                    <a:pt x="852169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03550" y="4237354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76675" y="4237354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70" h="47625">
                  <a:moveTo>
                    <a:pt x="85217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70" y="47625"/>
                  </a:lnTo>
                  <a:lnTo>
                    <a:pt x="852170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51704" y="4237354"/>
              <a:ext cx="850900" cy="47625"/>
            </a:xfrm>
            <a:custGeom>
              <a:avLst/>
              <a:gdLst/>
              <a:ahLst/>
              <a:cxnLst/>
              <a:rect l="l" t="t" r="r" b="b"/>
              <a:pathLst>
                <a:path w="850900" h="47625">
                  <a:moveTo>
                    <a:pt x="85090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0900" y="47625"/>
                  </a:lnTo>
                  <a:lnTo>
                    <a:pt x="850900" y="0"/>
                  </a:lnTo>
                  <a:close/>
                </a:path>
              </a:pathLst>
            </a:custGeom>
            <a:solidFill>
              <a:srgbClr val="2F85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24829" y="4237354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70" h="47625">
                  <a:moveTo>
                    <a:pt x="852170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70" y="47625"/>
                  </a:lnTo>
                  <a:lnTo>
                    <a:pt x="852170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1000" y="4237354"/>
              <a:ext cx="852169" cy="47625"/>
            </a:xfrm>
            <a:custGeom>
              <a:avLst/>
              <a:gdLst/>
              <a:ahLst/>
              <a:cxnLst/>
              <a:rect l="l" t="t" r="r" b="b"/>
              <a:pathLst>
                <a:path w="852169" h="47625">
                  <a:moveTo>
                    <a:pt x="852169" y="0"/>
                  </a:moveTo>
                  <a:lnTo>
                    <a:pt x="0" y="0"/>
                  </a:lnTo>
                  <a:lnTo>
                    <a:pt x="0" y="47625"/>
                  </a:lnTo>
                  <a:lnTo>
                    <a:pt x="852169" y="47625"/>
                  </a:lnTo>
                  <a:lnTo>
                    <a:pt x="852169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381000" y="4832350"/>
            <a:ext cx="62865" cy="3429635"/>
            <a:chOff x="381000" y="4832350"/>
            <a:chExt cx="62865" cy="3429635"/>
          </a:xfrm>
        </p:grpSpPr>
        <p:sp>
          <p:nvSpPr>
            <p:cNvPr id="20" name="object 20"/>
            <p:cNvSpPr/>
            <p:nvPr/>
          </p:nvSpPr>
          <p:spPr>
            <a:xfrm>
              <a:off x="381000" y="532447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1000" y="581533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00" y="630745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1000" y="68002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1000" y="729043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1000" y="778319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3172460" y="5320029"/>
            <a:ext cx="3052445" cy="2548255"/>
            <a:chOff x="3172460" y="5320029"/>
            <a:chExt cx="3052445" cy="2548255"/>
          </a:xfrm>
        </p:grpSpPr>
        <p:sp>
          <p:nvSpPr>
            <p:cNvPr id="28" name="object 28"/>
            <p:cNvSpPr/>
            <p:nvPr/>
          </p:nvSpPr>
          <p:spPr>
            <a:xfrm>
              <a:off x="3282315" y="6194424"/>
              <a:ext cx="2867660" cy="1504315"/>
            </a:xfrm>
            <a:custGeom>
              <a:avLst/>
              <a:gdLst/>
              <a:ahLst/>
              <a:cxnLst/>
              <a:rect l="l" t="t" r="r" b="b"/>
              <a:pathLst>
                <a:path w="2867660" h="1504315">
                  <a:moveTo>
                    <a:pt x="612140" y="5715"/>
                  </a:moveTo>
                  <a:lnTo>
                    <a:pt x="0" y="5715"/>
                  </a:lnTo>
                  <a:lnTo>
                    <a:pt x="0" y="1504315"/>
                  </a:lnTo>
                  <a:lnTo>
                    <a:pt x="612140" y="1504315"/>
                  </a:lnTo>
                  <a:lnTo>
                    <a:pt x="612140" y="5715"/>
                  </a:lnTo>
                  <a:close/>
                </a:path>
                <a:path w="2867660" h="1504315">
                  <a:moveTo>
                    <a:pt x="1365250" y="5715"/>
                  </a:moveTo>
                  <a:lnTo>
                    <a:pt x="752475" y="5715"/>
                  </a:lnTo>
                  <a:lnTo>
                    <a:pt x="752475" y="1504315"/>
                  </a:lnTo>
                  <a:lnTo>
                    <a:pt x="1365250" y="1504315"/>
                  </a:lnTo>
                  <a:lnTo>
                    <a:pt x="1365250" y="5715"/>
                  </a:lnTo>
                  <a:close/>
                </a:path>
                <a:path w="2867660" h="1504315">
                  <a:moveTo>
                    <a:pt x="2125980" y="5715"/>
                  </a:moveTo>
                  <a:lnTo>
                    <a:pt x="1511300" y="5715"/>
                  </a:lnTo>
                  <a:lnTo>
                    <a:pt x="1511300" y="1504315"/>
                  </a:lnTo>
                  <a:lnTo>
                    <a:pt x="2125980" y="1504315"/>
                  </a:lnTo>
                  <a:lnTo>
                    <a:pt x="2125980" y="5715"/>
                  </a:lnTo>
                  <a:close/>
                </a:path>
                <a:path w="2867660" h="1504315">
                  <a:moveTo>
                    <a:pt x="2867660" y="0"/>
                  </a:moveTo>
                  <a:lnTo>
                    <a:pt x="2253615" y="0"/>
                  </a:lnTo>
                  <a:lnTo>
                    <a:pt x="2253615" y="1504315"/>
                  </a:lnTo>
                  <a:lnTo>
                    <a:pt x="2867660" y="1504315"/>
                  </a:lnTo>
                  <a:lnTo>
                    <a:pt x="2867660" y="0"/>
                  </a:lnTo>
                  <a:close/>
                </a:path>
              </a:pathLst>
            </a:custGeom>
            <a:solidFill>
              <a:srgbClr val="DDEB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21355" y="7698739"/>
              <a:ext cx="2947670" cy="169545"/>
            </a:xfrm>
            <a:custGeom>
              <a:avLst/>
              <a:gdLst/>
              <a:ahLst/>
              <a:cxnLst/>
              <a:rect l="l" t="t" r="r" b="b"/>
              <a:pathLst>
                <a:path w="2947670" h="169545">
                  <a:moveTo>
                    <a:pt x="2947670" y="0"/>
                  </a:moveTo>
                  <a:lnTo>
                    <a:pt x="0" y="0"/>
                  </a:lnTo>
                  <a:lnTo>
                    <a:pt x="0" y="169544"/>
                  </a:lnTo>
                  <a:lnTo>
                    <a:pt x="2947670" y="169544"/>
                  </a:lnTo>
                  <a:lnTo>
                    <a:pt x="2947670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75635" y="5323204"/>
              <a:ext cx="3046095" cy="876300"/>
            </a:xfrm>
            <a:custGeom>
              <a:avLst/>
              <a:gdLst/>
              <a:ahLst/>
              <a:cxnLst/>
              <a:rect l="l" t="t" r="r" b="b"/>
              <a:pathLst>
                <a:path w="3046095" h="876300">
                  <a:moveTo>
                    <a:pt x="1522730" y="0"/>
                  </a:moveTo>
                  <a:lnTo>
                    <a:pt x="0" y="876300"/>
                  </a:lnTo>
                  <a:lnTo>
                    <a:pt x="3046095" y="876300"/>
                  </a:lnTo>
                  <a:lnTo>
                    <a:pt x="1522730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75635" y="5323204"/>
              <a:ext cx="3046095" cy="876300"/>
            </a:xfrm>
            <a:custGeom>
              <a:avLst/>
              <a:gdLst/>
              <a:ahLst/>
              <a:cxnLst/>
              <a:rect l="l" t="t" r="r" b="b"/>
              <a:pathLst>
                <a:path w="3046095" h="876300">
                  <a:moveTo>
                    <a:pt x="0" y="876300"/>
                  </a:moveTo>
                  <a:lnTo>
                    <a:pt x="1522730" y="0"/>
                  </a:lnTo>
                  <a:lnTo>
                    <a:pt x="3046095" y="876300"/>
                  </a:lnTo>
                  <a:lnTo>
                    <a:pt x="0" y="876300"/>
                  </a:lnTo>
                  <a:close/>
                </a:path>
              </a:pathLst>
            </a:custGeom>
            <a:ln w="6350">
              <a:solidFill>
                <a:srgbClr val="1679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49300" y="4941823"/>
            <a:ext cx="3463925" cy="44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MEDICAID </a:t>
            </a:r>
            <a:r>
              <a:rPr sz="1200" b="1" spc="-20" dirty="0">
                <a:solidFill>
                  <a:srgbClr val="167981"/>
                </a:solidFill>
                <a:latin typeface="Calibri"/>
                <a:cs typeface="Calibri"/>
              </a:rPr>
              <a:t>INNOVATION</a:t>
            </a:r>
            <a:r>
              <a:rPr sz="1200" b="1" spc="-6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ADVANCEMENT</a:t>
            </a:r>
            <a:r>
              <a:rPr sz="12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PROJECT</a:t>
            </a:r>
            <a:r>
              <a:rPr sz="1200" b="1" spc="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(IAP)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900"/>
              </a:lnSpc>
            </a:pP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INITIAL</a:t>
            </a:r>
            <a:r>
              <a:rPr sz="1600" b="0" spc="-7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EFFECTIVE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DATE:</a:t>
            </a:r>
            <a:r>
              <a:rPr sz="1600" b="0" spc="-7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JULY</a:t>
            </a:r>
            <a:r>
              <a:rPr sz="1600" b="0" spc="9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1,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2022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43959" y="5696203"/>
            <a:ext cx="1917064" cy="38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" algn="ctr">
              <a:lnSpc>
                <a:spcPts val="930"/>
              </a:lnSpc>
              <a:spcBef>
                <a:spcPts val="105"/>
              </a:spcBef>
            </a:pPr>
            <a:r>
              <a:rPr sz="800" b="1" spc="-10" dirty="0">
                <a:latin typeface="Calibri"/>
                <a:cs typeface="Calibri"/>
              </a:rPr>
              <a:t>Bolster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Rural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Access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to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Care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60"/>
              </a:lnSpc>
            </a:pPr>
            <a:r>
              <a:rPr sz="800" b="1" spc="-10" dirty="0">
                <a:latin typeface="Calibri"/>
                <a:cs typeface="Calibri"/>
              </a:rPr>
              <a:t>Reduce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Costs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through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Appropriate Utilization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Improve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Outcomes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/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Address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Equity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55567" y="6055867"/>
            <a:ext cx="209486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Calibri"/>
                <a:cs typeface="Calibri"/>
              </a:rPr>
              <a:t>Expand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Healthcare</a:t>
            </a:r>
            <a:r>
              <a:rPr sz="800" b="1" spc="-10" dirty="0">
                <a:latin typeface="Calibri"/>
                <a:cs typeface="Calibri"/>
              </a:rPr>
              <a:t> Training</a:t>
            </a:r>
            <a:r>
              <a:rPr sz="800" b="1" dirty="0">
                <a:latin typeface="Calibri"/>
                <a:cs typeface="Calibri"/>
              </a:rPr>
              <a:t> to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Develop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Workforce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21811" y="6513068"/>
            <a:ext cx="527685" cy="6267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635" algn="ctr">
              <a:lnSpc>
                <a:spcPct val="98100"/>
              </a:lnSpc>
              <a:spcBef>
                <a:spcPts val="120"/>
              </a:spcBef>
            </a:pPr>
            <a:r>
              <a:rPr sz="800" spc="-10" dirty="0">
                <a:latin typeface="Calibri"/>
                <a:cs typeface="Calibri"/>
              </a:rPr>
              <a:t>Advance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Health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Equity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through </a:t>
            </a:r>
            <a:r>
              <a:rPr sz="800" spc="-25" dirty="0">
                <a:latin typeface="Calibri"/>
                <a:cs typeface="Calibri"/>
              </a:rPr>
              <a:t>GA-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AIDE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74667" y="6470396"/>
            <a:ext cx="525780" cy="8705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indent="6985" algn="ctr">
              <a:lnSpc>
                <a:spcPct val="98700"/>
              </a:lnSpc>
              <a:spcBef>
                <a:spcPts val="114"/>
              </a:spcBef>
            </a:pPr>
            <a:r>
              <a:rPr sz="800" dirty="0">
                <a:latin typeface="Calibri"/>
                <a:cs typeface="Calibri"/>
              </a:rPr>
              <a:t>Cover</a:t>
            </a:r>
            <a:r>
              <a:rPr sz="800" spc="-4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UCC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for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Small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Rural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with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Reallocated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funding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39680" y="6468871"/>
            <a:ext cx="526415" cy="8705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indent="-3810" algn="ctr">
              <a:lnSpc>
                <a:spcPct val="98800"/>
              </a:lnSpc>
              <a:spcBef>
                <a:spcPts val="114"/>
              </a:spcBef>
            </a:pPr>
            <a:r>
              <a:rPr sz="800" spc="-10" dirty="0">
                <a:latin typeface="Calibri"/>
                <a:cs typeface="Calibri"/>
              </a:rPr>
              <a:t>Extend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Public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directed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payments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to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Private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13908" y="6471920"/>
            <a:ext cx="461009" cy="749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8700"/>
              </a:lnSpc>
              <a:spcBef>
                <a:spcPts val="114"/>
              </a:spcBef>
            </a:pPr>
            <a:r>
              <a:rPr sz="800" spc="-20" dirty="0">
                <a:latin typeface="Calibri"/>
                <a:cs typeface="Calibri"/>
              </a:rPr>
              <a:t>Reinvest</a:t>
            </a:r>
            <a:r>
              <a:rPr sz="800" spc="40" dirty="0">
                <a:latin typeface="Calibri"/>
                <a:cs typeface="Calibri"/>
              </a:rPr>
              <a:t> </a:t>
            </a:r>
            <a:r>
              <a:rPr sz="800" spc="-35" dirty="0">
                <a:latin typeface="Calibri"/>
                <a:cs typeface="Calibri"/>
              </a:rPr>
              <a:t>in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Health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Workers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through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GA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-50" dirty="0">
                <a:latin typeface="Calibri"/>
                <a:cs typeface="Calibri"/>
              </a:rPr>
              <a:t>-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STRONG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28131" y="7709407"/>
            <a:ext cx="2100580" cy="34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Cover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Under/Uncompensated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Costs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~$2.1B*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750" i="1" spc="-10" dirty="0">
                <a:latin typeface="Calibri"/>
                <a:cs typeface="Calibri"/>
              </a:rPr>
              <a:t>*</a:t>
            </a:r>
            <a:r>
              <a:rPr sz="600" i="1" spc="-10" dirty="0">
                <a:latin typeface="Calibri"/>
                <a:cs typeface="Calibri"/>
              </a:rPr>
              <a:t>Based </a:t>
            </a:r>
            <a:r>
              <a:rPr sz="600" i="1" dirty="0">
                <a:latin typeface="Calibri"/>
                <a:cs typeface="Calibri"/>
              </a:rPr>
              <a:t>on</a:t>
            </a:r>
            <a:r>
              <a:rPr sz="600" i="1" spc="-10" dirty="0">
                <a:latin typeface="Calibri"/>
                <a:cs typeface="Calibri"/>
              </a:rPr>
              <a:t> </a:t>
            </a:r>
            <a:r>
              <a:rPr sz="600" i="1" dirty="0">
                <a:latin typeface="Calibri"/>
                <a:cs typeface="Calibri"/>
              </a:rPr>
              <a:t>DSH</a:t>
            </a:r>
            <a:r>
              <a:rPr sz="600" i="1" spc="-30" dirty="0">
                <a:latin typeface="Calibri"/>
                <a:cs typeface="Calibri"/>
              </a:rPr>
              <a:t> </a:t>
            </a:r>
            <a:r>
              <a:rPr sz="600" i="1" dirty="0">
                <a:latin typeface="Calibri"/>
                <a:cs typeface="Calibri"/>
              </a:rPr>
              <a:t>Limit</a:t>
            </a:r>
            <a:r>
              <a:rPr sz="600" i="1" spc="5" dirty="0">
                <a:latin typeface="Calibri"/>
                <a:cs typeface="Calibri"/>
              </a:rPr>
              <a:t> </a:t>
            </a:r>
            <a:r>
              <a:rPr sz="600" i="1" spc="-10" dirty="0">
                <a:latin typeface="Calibri"/>
                <a:cs typeface="Calibri"/>
              </a:rPr>
              <a:t>Calculation,</a:t>
            </a:r>
            <a:r>
              <a:rPr sz="600" i="1" spc="-20" dirty="0">
                <a:latin typeface="Calibri"/>
                <a:cs typeface="Calibri"/>
              </a:rPr>
              <a:t> </a:t>
            </a:r>
            <a:r>
              <a:rPr sz="600" i="1" dirty="0">
                <a:latin typeface="Calibri"/>
                <a:cs typeface="Calibri"/>
              </a:rPr>
              <a:t>DCH website,</a:t>
            </a:r>
            <a:r>
              <a:rPr sz="600" i="1" spc="10" dirty="0">
                <a:latin typeface="Calibri"/>
                <a:cs typeface="Calibri"/>
              </a:rPr>
              <a:t> </a:t>
            </a:r>
            <a:r>
              <a:rPr sz="600" i="1" spc="-20" dirty="0">
                <a:latin typeface="Calibri"/>
                <a:cs typeface="Calibri"/>
              </a:rPr>
              <a:t>2021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731135" y="6689725"/>
            <a:ext cx="405130" cy="285115"/>
          </a:xfrm>
          <a:custGeom>
            <a:avLst/>
            <a:gdLst/>
            <a:ahLst/>
            <a:cxnLst/>
            <a:rect l="l" t="t" r="r" b="b"/>
            <a:pathLst>
              <a:path w="405130" h="285115">
                <a:moveTo>
                  <a:pt x="8889" y="71119"/>
                </a:moveTo>
                <a:lnTo>
                  <a:pt x="0" y="71119"/>
                </a:lnTo>
                <a:lnTo>
                  <a:pt x="0" y="213359"/>
                </a:lnTo>
                <a:lnTo>
                  <a:pt x="8889" y="213359"/>
                </a:lnTo>
                <a:lnTo>
                  <a:pt x="8889" y="71119"/>
                </a:lnTo>
                <a:close/>
              </a:path>
              <a:path w="405130" h="285115">
                <a:moveTo>
                  <a:pt x="35559" y="71119"/>
                </a:moveTo>
                <a:lnTo>
                  <a:pt x="17779" y="71119"/>
                </a:lnTo>
                <a:lnTo>
                  <a:pt x="17779" y="213359"/>
                </a:lnTo>
                <a:lnTo>
                  <a:pt x="35559" y="213359"/>
                </a:lnTo>
                <a:lnTo>
                  <a:pt x="35559" y="71119"/>
                </a:lnTo>
                <a:close/>
              </a:path>
              <a:path w="405130" h="285115">
                <a:moveTo>
                  <a:pt x="262889" y="0"/>
                </a:moveTo>
                <a:lnTo>
                  <a:pt x="262889" y="71119"/>
                </a:lnTo>
                <a:lnTo>
                  <a:pt x="44450" y="71119"/>
                </a:lnTo>
                <a:lnTo>
                  <a:pt x="44450" y="213360"/>
                </a:lnTo>
                <a:lnTo>
                  <a:pt x="262889" y="213360"/>
                </a:lnTo>
                <a:lnTo>
                  <a:pt x="262889" y="285114"/>
                </a:lnTo>
                <a:lnTo>
                  <a:pt x="405129" y="142239"/>
                </a:lnTo>
                <a:lnTo>
                  <a:pt x="262889" y="0"/>
                </a:lnTo>
                <a:close/>
              </a:path>
            </a:pathLst>
          </a:custGeom>
          <a:solidFill>
            <a:srgbClr val="E26C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857250"/>
            <a:ext cx="62865" cy="3428365"/>
            <a:chOff x="381000" y="857250"/>
            <a:chExt cx="62865" cy="3428365"/>
          </a:xfrm>
        </p:grpSpPr>
        <p:sp>
          <p:nvSpPr>
            <p:cNvPr id="3" name="object 3"/>
            <p:cNvSpPr/>
            <p:nvPr/>
          </p:nvSpPr>
          <p:spPr>
            <a:xfrm>
              <a:off x="381000" y="1360805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89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183896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" y="282384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380682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1000" y="857250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81000" y="4832350"/>
            <a:ext cx="62865" cy="3441700"/>
            <a:chOff x="381000" y="4832350"/>
            <a:chExt cx="62865" cy="3441700"/>
          </a:xfrm>
        </p:grpSpPr>
        <p:sp>
          <p:nvSpPr>
            <p:cNvPr id="12" name="object 12"/>
            <p:cNvSpPr/>
            <p:nvPr/>
          </p:nvSpPr>
          <p:spPr>
            <a:xfrm>
              <a:off x="381000" y="7795260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000" y="532447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00" y="581533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1000" y="630745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1000" y="68002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1000" y="729043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240271" y="8090407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14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300" y="8305292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715" y="1978025"/>
            <a:ext cx="4546587" cy="1518283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811783" y="1988311"/>
            <a:ext cx="4125595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599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libri"/>
                <a:cs typeface="Calibri"/>
              </a:rPr>
              <a:t>CMS</a:t>
            </a:r>
            <a:r>
              <a:rPr sz="1100" b="1" spc="-4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Approval</a:t>
            </a:r>
            <a:r>
              <a:rPr sz="1100" b="1" spc="-4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of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Directed</a:t>
            </a:r>
            <a:r>
              <a:rPr sz="1100" b="1" spc="-6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Payment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Programs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AutoNum type="arabicPeriod"/>
              <a:tabLst>
                <a:tab pos="185420" algn="l"/>
              </a:tabLst>
            </a:pPr>
            <a:r>
              <a:rPr sz="1100" spc="-10" dirty="0">
                <a:latin typeface="Calibri"/>
                <a:cs typeface="Calibri"/>
              </a:rPr>
              <a:t>~$1.6B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Total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Funds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050">
              <a:latin typeface="Calibri"/>
              <a:cs typeface="Calibri"/>
            </a:endParaRPr>
          </a:p>
          <a:p>
            <a:pPr marL="184785" marR="5080" indent="-172720">
              <a:lnSpc>
                <a:spcPct val="100000"/>
              </a:lnSpc>
              <a:buAutoNum type="arabicPeriod"/>
              <a:tabLst>
                <a:tab pos="185420" algn="l"/>
              </a:tabLst>
            </a:pPr>
            <a:r>
              <a:rPr sz="1100" spc="-10" dirty="0">
                <a:latin typeface="Calibri"/>
                <a:cs typeface="Calibri"/>
              </a:rPr>
              <a:t>Maximum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coverage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Medicaid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Uncompensated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Costs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(UCC) </a:t>
            </a:r>
            <a:r>
              <a:rPr sz="1100" spc="-25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Small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Rural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Hospitals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Medicaid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DSH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05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AutoNum type="arabicPeriod"/>
              <a:tabLst>
                <a:tab pos="185420" algn="l"/>
              </a:tabLst>
            </a:pPr>
            <a:r>
              <a:rPr sz="1100" dirty="0">
                <a:latin typeface="Calibri"/>
                <a:cs typeface="Calibri"/>
              </a:rPr>
              <a:t>Reduces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Georgia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Hospitals’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UCC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50%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749300" y="985519"/>
            <a:ext cx="3790315" cy="448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200" b="1" spc="-20" dirty="0">
                <a:solidFill>
                  <a:srgbClr val="167981"/>
                </a:solidFill>
                <a:latin typeface="Calibri"/>
                <a:cs typeface="Calibri"/>
              </a:rPr>
              <a:t>HOSPITAL</a:t>
            </a:r>
            <a:r>
              <a:rPr sz="1200" b="1" spc="-6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MANAGED</a:t>
            </a:r>
            <a:r>
              <a:rPr sz="1200" b="1" spc="-40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167981"/>
                </a:solidFill>
                <a:latin typeface="Calibri"/>
                <a:cs typeface="Calibri"/>
              </a:rPr>
              <a:t>CARE</a:t>
            </a:r>
            <a:r>
              <a:rPr sz="1200" b="1" spc="-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DIRECTED PAYMENT</a:t>
            </a:r>
            <a:r>
              <a:rPr sz="1200" b="1" spc="-15" dirty="0">
                <a:solidFill>
                  <a:srgbClr val="167981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PROGRAMS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905"/>
              </a:lnSpc>
            </a:pP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RESULTS</a:t>
            </a:r>
            <a:r>
              <a:rPr sz="1600" b="0" spc="-7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OF</a:t>
            </a:r>
            <a:r>
              <a:rPr sz="1600" b="0" spc="-7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IAP</a:t>
            </a:r>
            <a:r>
              <a:rPr sz="1600" b="0" spc="-6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IMPLEMENTATION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95264" y="4100576"/>
            <a:ext cx="629920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Sellers</a:t>
            </a:r>
            <a:r>
              <a:rPr sz="550" spc="-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Dorsey</a:t>
            </a:r>
            <a:r>
              <a:rPr sz="550" spc="22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dirty="0">
                <a:solidFill>
                  <a:srgbClr val="7D7D7D"/>
                </a:solidFill>
                <a:latin typeface="Calibri"/>
                <a:cs typeface="Calibri"/>
              </a:rPr>
              <a:t>|</a:t>
            </a:r>
            <a:r>
              <a:rPr sz="550" spc="34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550" b="1" spc="-25" dirty="0">
                <a:solidFill>
                  <a:srgbClr val="E26C08"/>
                </a:solidFill>
                <a:latin typeface="Calibri"/>
                <a:cs typeface="Calibri"/>
              </a:rPr>
              <a:t>13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300" y="4312411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9300" y="4941823"/>
            <a:ext cx="312991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OVERVIEW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895"/>
              </a:lnSpc>
            </a:pP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STATE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40" dirty="0">
                <a:solidFill>
                  <a:srgbClr val="167981"/>
                </a:solidFill>
                <a:latin typeface="Calibri Light"/>
                <a:cs typeface="Calibri Light"/>
              </a:rPr>
              <a:t>DIRECTED 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PAYMENT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PROGRAMS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9300" y="5559044"/>
            <a:ext cx="5421630" cy="128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5575" indent="-143510">
              <a:lnSpc>
                <a:spcPts val="894"/>
              </a:lnSpc>
              <a:spcBef>
                <a:spcPts val="105"/>
              </a:spcBef>
              <a:buClr>
                <a:srgbClr val="167981"/>
              </a:buClr>
              <a:buFont typeface="Wingdings"/>
              <a:buChar char=""/>
              <a:tabLst>
                <a:tab pos="156210" algn="l"/>
              </a:tabLst>
            </a:pP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75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25" dirty="0">
                <a:solidFill>
                  <a:srgbClr val="333333"/>
                </a:solidFill>
                <a:latin typeface="Calibri"/>
                <a:cs typeface="Calibri"/>
              </a:rPr>
              <a:t>it:</a:t>
            </a:r>
            <a:endParaRPr sz="750">
              <a:latin typeface="Calibri"/>
              <a:cs typeface="Calibri"/>
            </a:endParaRPr>
          </a:p>
          <a:p>
            <a:pPr marL="383540" marR="5080" lvl="1" indent="-142875">
              <a:lnSpc>
                <a:spcPts val="900"/>
              </a:lnSpc>
              <a:spcBef>
                <a:spcPts val="25"/>
              </a:spcBef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75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supplemental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payment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managed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that permits</a:t>
            </a:r>
            <a:r>
              <a:rPr sz="75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states</a:t>
            </a:r>
            <a:r>
              <a:rPr sz="75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75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direct managed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plans</a:t>
            </a:r>
            <a:r>
              <a:rPr sz="75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pay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r>
              <a:rPr sz="75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additional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funds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750" spc="5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support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program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goals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objectives</a:t>
            </a:r>
            <a:endParaRPr sz="7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167981"/>
              </a:buClr>
              <a:buFont typeface="Arial"/>
              <a:buChar char="•"/>
            </a:pPr>
            <a:endParaRPr sz="700">
              <a:latin typeface="Calibri"/>
              <a:cs typeface="Calibri"/>
            </a:endParaRPr>
          </a:p>
          <a:p>
            <a:pPr marL="155575" indent="-143510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156210" algn="l"/>
              </a:tabLst>
            </a:pPr>
            <a:r>
              <a:rPr sz="750" b="1" dirty="0">
                <a:solidFill>
                  <a:srgbClr val="333333"/>
                </a:solidFill>
                <a:latin typeface="Calibri"/>
                <a:cs typeface="Calibri"/>
              </a:rPr>
              <a:t>CMS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 requirements</a:t>
            </a:r>
            <a:endParaRPr sz="750">
              <a:latin typeface="Calibri"/>
              <a:cs typeface="Calibri"/>
            </a:endParaRPr>
          </a:p>
          <a:p>
            <a:pPr marL="384175" lvl="1" indent="-143510">
              <a:lnSpc>
                <a:spcPct val="100000"/>
              </a:lnSpc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Supports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State’s</a:t>
            </a:r>
            <a:r>
              <a:rPr sz="75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Quality</a:t>
            </a:r>
            <a:r>
              <a:rPr sz="75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Strategy</a:t>
            </a:r>
            <a:endParaRPr sz="750">
              <a:latin typeface="Calibri"/>
              <a:cs typeface="Calibri"/>
            </a:endParaRPr>
          </a:p>
          <a:p>
            <a:pPr marL="384175" lvl="1" indent="-143510">
              <a:lnSpc>
                <a:spcPct val="100000"/>
              </a:lnSpc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Annual</a:t>
            </a:r>
            <a:r>
              <a:rPr sz="750" b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resubmission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 &amp;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evaluation</a:t>
            </a:r>
            <a:r>
              <a:rPr sz="75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performance on</a:t>
            </a:r>
            <a:r>
              <a:rPr sz="75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specific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quality</a:t>
            </a:r>
            <a:r>
              <a:rPr sz="75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measures</a:t>
            </a:r>
            <a:endParaRPr sz="750">
              <a:latin typeface="Calibri"/>
              <a:cs typeface="Calibri"/>
            </a:endParaRPr>
          </a:p>
          <a:p>
            <a:pPr marL="384175" lvl="1" indent="-143510">
              <a:lnSpc>
                <a:spcPct val="100000"/>
              </a:lnSpc>
              <a:spcBef>
                <a:spcPts val="10"/>
              </a:spcBef>
              <a:buClr>
                <a:srgbClr val="167981"/>
              </a:buClr>
              <a:buFont typeface="Arial"/>
              <a:buChar char="•"/>
              <a:tabLst>
                <a:tab pos="384810" algn="l"/>
              </a:tabLst>
            </a:pP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Payments</a:t>
            </a:r>
            <a:r>
              <a:rPr sz="75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must tie</a:t>
            </a:r>
            <a:r>
              <a:rPr sz="75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actual</a:t>
            </a:r>
            <a:r>
              <a:rPr sz="750" b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CMO</a:t>
            </a:r>
            <a:r>
              <a:rPr sz="75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75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utilization</a:t>
            </a:r>
            <a:r>
              <a:rPr sz="750" b="1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for the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approved</a:t>
            </a:r>
            <a:r>
              <a:rPr sz="75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rate</a:t>
            </a:r>
            <a:r>
              <a:rPr sz="75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year (Reconciliation)</a:t>
            </a:r>
            <a:endParaRPr sz="7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167981"/>
              </a:buClr>
              <a:buFont typeface="Arial"/>
              <a:buChar char="•"/>
            </a:pPr>
            <a:endParaRPr sz="7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184785" algn="l"/>
                <a:tab pos="185420" algn="l"/>
              </a:tabLst>
            </a:pPr>
            <a:r>
              <a:rPr sz="750" b="1" dirty="0">
                <a:solidFill>
                  <a:srgbClr val="333333"/>
                </a:solidFill>
                <a:latin typeface="Calibri"/>
                <a:cs typeface="Calibri"/>
              </a:rPr>
              <a:t>CMS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 Guidance</a:t>
            </a:r>
            <a:endParaRPr sz="750">
              <a:latin typeface="Calibri"/>
              <a:cs typeface="Calibri"/>
            </a:endParaRPr>
          </a:p>
          <a:p>
            <a:pPr marL="412750" indent="-172720">
              <a:lnSpc>
                <a:spcPct val="100000"/>
              </a:lnSpc>
              <a:spcBef>
                <a:spcPts val="15"/>
              </a:spcBef>
              <a:buClr>
                <a:srgbClr val="167981"/>
              </a:buClr>
              <a:buFont typeface="Wingdings"/>
              <a:buChar char=""/>
              <a:tabLst>
                <a:tab pos="412750" algn="l"/>
                <a:tab pos="413384" algn="l"/>
              </a:tabLst>
            </a:pP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Evaluation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plan</a:t>
            </a:r>
            <a:r>
              <a:rPr sz="75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limited</a:t>
            </a:r>
            <a:r>
              <a:rPr sz="75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CMO</a:t>
            </a:r>
            <a:r>
              <a:rPr sz="75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75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utilization</a:t>
            </a:r>
            <a:r>
              <a:rPr sz="750" dirty="0">
                <a:solidFill>
                  <a:srgbClr val="333333"/>
                </a:solidFill>
                <a:latin typeface="Calibri"/>
                <a:cs typeface="Calibri"/>
              </a:rPr>
              <a:t> of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20" dirty="0">
                <a:solidFill>
                  <a:srgbClr val="333333"/>
                </a:solidFill>
                <a:latin typeface="Calibri"/>
                <a:cs typeface="Calibri"/>
              </a:rPr>
              <a:t>participating</a:t>
            </a:r>
            <a:r>
              <a:rPr sz="75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providers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77900" y="7157719"/>
            <a:ext cx="2134870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Programs</a:t>
            </a:r>
            <a:r>
              <a:rPr sz="750" b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750" b="1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Georgia</a:t>
            </a:r>
            <a:r>
              <a:rPr sz="750" b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that</a:t>
            </a:r>
            <a:r>
              <a:rPr sz="75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most</a:t>
            </a:r>
            <a:r>
              <a:rPr sz="75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impact</a:t>
            </a:r>
            <a:r>
              <a:rPr sz="75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75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333333"/>
                </a:solidFill>
                <a:latin typeface="Calibri"/>
                <a:cs typeface="Calibri"/>
              </a:rPr>
              <a:t>Hospitals</a:t>
            </a:r>
            <a:r>
              <a:rPr sz="750" spc="-10" dirty="0">
                <a:solidFill>
                  <a:srgbClr val="333333"/>
                </a:solidFill>
                <a:latin typeface="Calibri"/>
                <a:cs typeface="Calibri"/>
              </a:rPr>
              <a:t>:</a:t>
            </a:r>
            <a:endParaRPr sz="750">
              <a:latin typeface="Calibri"/>
              <a:cs typeface="Calibri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792480" y="7342631"/>
          <a:ext cx="5349240" cy="518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8760">
                <a:tc>
                  <a:txBody>
                    <a:bodyPr/>
                    <a:lstStyle/>
                    <a:p>
                      <a:pPr marL="313690" marR="92075" indent="-210820">
                        <a:lnSpc>
                          <a:spcPts val="819"/>
                        </a:lnSpc>
                        <a:spcBef>
                          <a:spcPts val="8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Initial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Effective</a:t>
                      </a:r>
                      <a:r>
                        <a:rPr sz="8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17B7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Initiative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17B7B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8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Participants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17B7B"/>
                    </a:solidFill>
                  </a:tcPr>
                </a:tc>
                <a:tc>
                  <a:txBody>
                    <a:bodyPr/>
                    <a:lstStyle/>
                    <a:p>
                      <a:pPr marL="208279" marR="12700" indent="-184785">
                        <a:lnSpc>
                          <a:spcPts val="819"/>
                        </a:lnSpc>
                        <a:spcBef>
                          <a:spcPts val="85"/>
                        </a:spcBef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Evaluation</a:t>
                      </a:r>
                      <a:r>
                        <a:rPr sz="800" b="1" spc="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Reporting</a:t>
                      </a:r>
                      <a:r>
                        <a:rPr sz="8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Source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17B7B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CMS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Approval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Date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17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July</a:t>
                      </a:r>
                      <a:r>
                        <a:rPr sz="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1,</a:t>
                      </a:r>
                      <a:r>
                        <a:rPr sz="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latin typeface="Calibri"/>
                          <a:cs typeface="Calibri"/>
                        </a:rPr>
                        <a:t>2021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Public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Hospital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DPP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58</a:t>
                      </a:r>
                      <a:r>
                        <a:rPr sz="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Public Hospitals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25" dirty="0">
                          <a:latin typeface="Calibri"/>
                          <a:cs typeface="Calibri"/>
                        </a:rPr>
                        <a:t>CMO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11/17/21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BAD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marL="167005">
                        <a:lnSpc>
                          <a:spcPts val="890"/>
                        </a:lnSpc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July</a:t>
                      </a:r>
                      <a:r>
                        <a:rPr sz="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1,</a:t>
                      </a:r>
                      <a:r>
                        <a:rPr sz="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latin typeface="Calibri"/>
                          <a:cs typeface="Calibri"/>
                        </a:rPr>
                        <a:t>2022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89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Private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Hospital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DPP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90"/>
                        </a:lnSpc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42</a:t>
                      </a:r>
                      <a:r>
                        <a:rPr sz="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Private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Hospitals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890"/>
                        </a:lnSpc>
                      </a:pPr>
                      <a:r>
                        <a:rPr sz="800" spc="-25" dirty="0">
                          <a:latin typeface="Calibri"/>
                          <a:cs typeface="Calibri"/>
                        </a:rPr>
                        <a:t>CMO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BADA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89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12/15/22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BAD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4832350"/>
            <a:ext cx="62865" cy="3441700"/>
            <a:chOff x="381000" y="4832350"/>
            <a:chExt cx="62865" cy="3441700"/>
          </a:xfrm>
        </p:grpSpPr>
        <p:sp>
          <p:nvSpPr>
            <p:cNvPr id="4" name="object 4"/>
            <p:cNvSpPr/>
            <p:nvPr/>
          </p:nvSpPr>
          <p:spPr>
            <a:xfrm>
              <a:off x="381000" y="7795260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532447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" y="581533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630745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67995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1000" y="7290435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000" y="483235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240271" y="8090407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16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300" y="8305292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7555" y="3672840"/>
            <a:ext cx="1062355" cy="92710"/>
          </a:xfrm>
          <a:custGeom>
            <a:avLst/>
            <a:gdLst/>
            <a:ahLst/>
            <a:cxnLst/>
            <a:rect l="l" t="t" r="r" b="b"/>
            <a:pathLst>
              <a:path w="1062355" h="92710">
                <a:moveTo>
                  <a:pt x="1062355" y="0"/>
                </a:moveTo>
                <a:lnTo>
                  <a:pt x="0" y="0"/>
                </a:lnTo>
                <a:lnTo>
                  <a:pt x="0" y="92710"/>
                </a:lnTo>
                <a:lnTo>
                  <a:pt x="1062355" y="92710"/>
                </a:lnTo>
                <a:lnTo>
                  <a:pt x="1062355" y="0"/>
                </a:lnTo>
                <a:close/>
              </a:path>
            </a:pathLst>
          </a:custGeom>
          <a:solidFill>
            <a:srgbClr val="167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2000" y="1632585"/>
            <a:ext cx="1060450" cy="113030"/>
          </a:xfrm>
          <a:custGeom>
            <a:avLst/>
            <a:gdLst/>
            <a:ahLst/>
            <a:cxnLst/>
            <a:rect l="l" t="t" r="r" b="b"/>
            <a:pathLst>
              <a:path w="1060450" h="113030">
                <a:moveTo>
                  <a:pt x="1060450" y="0"/>
                </a:moveTo>
                <a:lnTo>
                  <a:pt x="0" y="0"/>
                </a:lnTo>
                <a:lnTo>
                  <a:pt x="0" y="113029"/>
                </a:lnTo>
                <a:lnTo>
                  <a:pt x="1060450" y="113029"/>
                </a:lnTo>
                <a:lnTo>
                  <a:pt x="1060450" y="0"/>
                </a:lnTo>
                <a:close/>
              </a:path>
            </a:pathLst>
          </a:custGeom>
          <a:solidFill>
            <a:srgbClr val="167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57555" y="1745614"/>
            <a:ext cx="1062355" cy="1927225"/>
          </a:xfrm>
          <a:prstGeom prst="rect">
            <a:avLst/>
          </a:prstGeom>
          <a:solidFill>
            <a:srgbClr val="8AC0C5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7950" marR="93345" algn="ctr">
              <a:lnSpc>
                <a:spcPts val="1310"/>
              </a:lnSpc>
              <a:spcBef>
                <a:spcPts val="290"/>
              </a:spcBef>
            </a:pPr>
            <a:r>
              <a:rPr sz="1100" b="1" spc="-10" dirty="0">
                <a:latin typeface="Calibri"/>
                <a:cs typeface="Calibri"/>
              </a:rPr>
              <a:t>SFY23</a:t>
            </a:r>
            <a:r>
              <a:rPr sz="1100" b="1" spc="-70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Program Size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Calibri"/>
              <a:cs typeface="Calibri"/>
            </a:endParaRPr>
          </a:p>
          <a:p>
            <a:pPr marR="12700" algn="ctr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latin typeface="Calibri"/>
                <a:cs typeface="Calibri"/>
              </a:rPr>
              <a:t>Public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HDPP:</a:t>
            </a:r>
            <a:endParaRPr sz="1100">
              <a:latin typeface="Calibri"/>
              <a:cs typeface="Calibri"/>
            </a:endParaRPr>
          </a:p>
          <a:p>
            <a:pPr marL="10160" algn="ctr">
              <a:lnSpc>
                <a:spcPct val="100000"/>
              </a:lnSpc>
              <a:spcBef>
                <a:spcPts val="10"/>
              </a:spcBef>
            </a:pPr>
            <a:r>
              <a:rPr sz="1100" b="1" spc="-10" dirty="0">
                <a:latin typeface="Calibri"/>
                <a:cs typeface="Calibri"/>
              </a:rPr>
              <a:t>$236M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Calibri"/>
              <a:cs typeface="Calibri"/>
            </a:endParaRPr>
          </a:p>
          <a:p>
            <a:pPr marL="5715" algn="ctr">
              <a:lnSpc>
                <a:spcPct val="100000"/>
              </a:lnSpc>
            </a:pPr>
            <a:r>
              <a:rPr sz="1100" b="1" spc="-10" dirty="0">
                <a:latin typeface="Calibri"/>
                <a:cs typeface="Calibri"/>
              </a:rPr>
              <a:t>Private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HDPP:</a:t>
            </a:r>
            <a:endParaRPr sz="1100">
              <a:latin typeface="Calibri"/>
              <a:cs typeface="Calibri"/>
            </a:endParaRPr>
          </a:p>
          <a:p>
            <a:pPr marL="9525" algn="ctr">
              <a:lnSpc>
                <a:spcPct val="100000"/>
              </a:lnSpc>
              <a:spcBef>
                <a:spcPts val="15"/>
              </a:spcBef>
            </a:pPr>
            <a:r>
              <a:rPr sz="1100" b="1" spc="-10" dirty="0">
                <a:latin typeface="Calibri"/>
                <a:cs typeface="Calibri"/>
              </a:rPr>
              <a:t>$153M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9300" y="965707"/>
            <a:ext cx="556514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OVERVIEW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ts val="1895"/>
              </a:lnSpc>
            </a:pP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HDPP:</a:t>
            </a:r>
            <a:r>
              <a:rPr sz="1600" b="0" spc="-5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HOSPITAL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DIRECTED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PAYMENT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PROGRAM</a:t>
            </a:r>
            <a:r>
              <a:rPr sz="1600" b="0" spc="-4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(PUBLIC</a:t>
            </a:r>
            <a:r>
              <a:rPr sz="1600" b="0" spc="-5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&amp;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PRIVATE)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15038" y="1491488"/>
            <a:ext cx="3095625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333333"/>
                </a:solidFill>
                <a:latin typeface="Calibri"/>
                <a:cs typeface="Calibri"/>
              </a:rPr>
              <a:t>POLICY</a:t>
            </a:r>
            <a:r>
              <a:rPr sz="1000" b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RATIONALE</a:t>
            </a:r>
            <a:endParaRPr sz="1000">
              <a:latin typeface="Calibri"/>
              <a:cs typeface="Calibri"/>
            </a:endParaRPr>
          </a:p>
          <a:p>
            <a:pPr marL="269875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27051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Consistency with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UPL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for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FFS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population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(ABD)</a:t>
            </a:r>
            <a:endParaRPr sz="1000">
              <a:latin typeface="Calibri"/>
              <a:cs typeface="Calibri"/>
            </a:endParaRPr>
          </a:p>
          <a:p>
            <a:pPr marL="269875" indent="-145415">
              <a:lnSpc>
                <a:spcPct val="100000"/>
              </a:lnSpc>
              <a:spcBef>
                <a:spcPts val="10"/>
              </a:spcBef>
              <a:buClr>
                <a:srgbClr val="167981"/>
              </a:buClr>
              <a:buFont typeface="Wingdings"/>
              <a:buChar char=""/>
              <a:tabLst>
                <a:tab pos="27051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 payment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closer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cost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(Medicare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equivalent)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8951" y="1644408"/>
            <a:ext cx="1089660" cy="7620"/>
          </a:xfrm>
          <a:custGeom>
            <a:avLst/>
            <a:gdLst/>
            <a:ahLst/>
            <a:cxnLst/>
            <a:rect l="l" t="t" r="r" b="b"/>
            <a:pathLst>
              <a:path w="1089660" h="7619">
                <a:moveTo>
                  <a:pt x="1089660" y="0"/>
                </a:moveTo>
                <a:lnTo>
                  <a:pt x="0" y="0"/>
                </a:lnTo>
                <a:lnTo>
                  <a:pt x="0" y="7607"/>
                </a:lnTo>
                <a:lnTo>
                  <a:pt x="1089660" y="7607"/>
                </a:lnTo>
                <a:lnTo>
                  <a:pt x="1089660" y="0"/>
                </a:lnTo>
                <a:close/>
              </a:path>
            </a:pathLst>
          </a:custGeom>
          <a:solidFill>
            <a:srgbClr val="8AC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38020" y="2101088"/>
            <a:ext cx="4226560" cy="1093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TECHNICAL</a:t>
            </a:r>
            <a:endParaRPr sz="1000">
              <a:latin typeface="Calibri"/>
              <a:cs typeface="Calibri"/>
            </a:endParaRPr>
          </a:p>
          <a:p>
            <a:pPr marL="247015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SFY23 Implementation</a:t>
            </a:r>
            <a:endParaRPr sz="1000">
              <a:latin typeface="Calibri"/>
              <a:cs typeface="Calibri"/>
            </a:endParaRPr>
          </a:p>
          <a:p>
            <a:pPr marL="475615" lvl="1" indent="-143510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75%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estimated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total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amount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should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have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been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received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4/14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via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CMOs</a:t>
            </a:r>
            <a:endParaRPr sz="1000">
              <a:latin typeface="Calibri"/>
              <a:cs typeface="Calibri"/>
            </a:endParaRPr>
          </a:p>
          <a:p>
            <a:pPr marL="704215" lvl="2" indent="-143510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7048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51%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increase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Inpatient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services</a:t>
            </a:r>
            <a:endParaRPr sz="1000">
              <a:latin typeface="Calibri"/>
              <a:cs typeface="Calibri"/>
            </a:endParaRPr>
          </a:p>
          <a:p>
            <a:pPr marL="704215" lvl="2" indent="-143510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7048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14%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increase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Outpatient services</a:t>
            </a:r>
            <a:endParaRPr sz="1000">
              <a:latin typeface="Calibri"/>
              <a:cs typeface="Calibri"/>
            </a:endParaRPr>
          </a:p>
          <a:p>
            <a:pPr marL="247015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Align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State's Medicaid</a:t>
            </a:r>
            <a:r>
              <a:rPr sz="10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Quality Strategy</a:t>
            </a:r>
            <a:endParaRPr sz="1000">
              <a:latin typeface="Calibri"/>
              <a:cs typeface="Calibri"/>
            </a:endParaRPr>
          </a:p>
          <a:p>
            <a:pPr marL="247015" indent="-143510">
              <a:lnSpc>
                <a:spcPct val="100000"/>
              </a:lnSpc>
              <a:spcBef>
                <a:spcPts val="10"/>
              </a:spcBef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Annual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CMS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review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approval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6251" y="3320288"/>
            <a:ext cx="3897629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3960">
              <a:lnSpc>
                <a:spcPct val="100000"/>
              </a:lnSpc>
              <a:spcBef>
                <a:spcPts val="95"/>
              </a:spcBef>
            </a:pPr>
            <a:r>
              <a:rPr sz="1000" b="1" spc="-2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IMPACT</a:t>
            </a:r>
            <a:endParaRPr sz="1000">
              <a:latin typeface="Calibri"/>
              <a:cs typeface="Calibri"/>
            </a:endParaRPr>
          </a:p>
          <a:p>
            <a:pPr marL="1438910" indent="-14414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1439545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Enhance</a:t>
            </a:r>
            <a:r>
              <a:rPr sz="10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payments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services in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managed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104900" algn="l"/>
                <a:tab pos="1295400" algn="l"/>
              </a:tabLst>
            </a:pPr>
            <a:r>
              <a:rPr sz="1000" u="sng" dirty="0">
                <a:solidFill>
                  <a:srgbClr val="167981"/>
                </a:solidFill>
                <a:uFill>
                  <a:solidFill>
                    <a:srgbClr val="8AC0C5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167981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167981"/>
                </a:solidFill>
                <a:latin typeface="Wingdings"/>
                <a:cs typeface="Wingdings"/>
              </a:rPr>
              <a:t></a:t>
            </a:r>
            <a:r>
              <a:rPr sz="1000" spc="320" dirty="0">
                <a:solidFill>
                  <a:srgbClr val="167981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CAHs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excluded, payments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~cost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basis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50940" y="4099052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15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8300" y="4310888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8819" y="4902518"/>
            <a:ext cx="5080635" cy="4775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229"/>
              </a:spcBef>
            </a:pPr>
            <a:r>
              <a:rPr sz="1100" b="1" spc="-10" dirty="0">
                <a:solidFill>
                  <a:srgbClr val="167981"/>
                </a:solidFill>
                <a:latin typeface="Calibri"/>
                <a:cs typeface="Calibri"/>
              </a:rPr>
              <a:t>OVERVIEW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HOSPITAL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DIRECTED</a:t>
            </a:r>
            <a:r>
              <a:rPr sz="1600" b="0" spc="-5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PAYMENT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MEASURES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–</a:t>
            </a:r>
            <a:r>
              <a:rPr sz="1600" b="0" spc="-7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20" dirty="0">
                <a:solidFill>
                  <a:srgbClr val="167981"/>
                </a:solidFill>
                <a:latin typeface="Calibri Light"/>
                <a:cs typeface="Calibri Light"/>
              </a:rPr>
              <a:t>PUBLIC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167981"/>
                </a:solidFill>
                <a:latin typeface="Calibri Light"/>
                <a:cs typeface="Calibri Light"/>
              </a:rPr>
              <a:t>&amp;</a:t>
            </a:r>
            <a:r>
              <a:rPr sz="1600" b="0" spc="-5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PRIVATE</a:t>
            </a:r>
            <a:endParaRPr sz="1600">
              <a:latin typeface="Calibri Light"/>
              <a:cs typeface="Calibri Light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1068317" y="5548877"/>
          <a:ext cx="4777737" cy="2277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Measure</a:t>
                      </a:r>
                      <a:r>
                        <a:rPr sz="8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Name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NQF#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57785" indent="-869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r>
                        <a:rPr sz="85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Measure</a:t>
                      </a:r>
                      <a:r>
                        <a:rPr sz="8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Population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Notes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679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46990" marR="78740">
                        <a:lnSpc>
                          <a:spcPct val="99400"/>
                        </a:lnSpc>
                        <a:spcBef>
                          <a:spcPts val="690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Inpatient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5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Average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Length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Stay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Total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CY2019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 marL="46990" marR="92075">
                        <a:lnSpc>
                          <a:spcPct val="99400"/>
                        </a:lnSpc>
                        <a:spcBef>
                          <a:spcPts val="690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average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number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days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patients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eligible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population</a:t>
                      </a:r>
                      <a:r>
                        <a:rPr sz="8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spend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hospital.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 marL="48260" marR="172720">
                        <a:lnSpc>
                          <a:spcPct val="99400"/>
                        </a:lnSpc>
                        <a:spcBef>
                          <a:spcPts val="690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Medicaid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Managed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Care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enrollees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4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6990" marR="207010">
                        <a:lnSpc>
                          <a:spcPct val="99600"/>
                        </a:lnSpc>
                        <a:spcBef>
                          <a:spcPts val="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30-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day</a:t>
                      </a:r>
                      <a:r>
                        <a:rPr sz="8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Plan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Cause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Readmissions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(PCR-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AD)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63500" algn="ct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libri"/>
                          <a:cs typeface="Calibri"/>
                        </a:rPr>
                        <a:t>1768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CY2019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6990" marR="22860">
                        <a:lnSpc>
                          <a:spcPct val="99500"/>
                        </a:lnSpc>
                        <a:spcBef>
                          <a:spcPts val="560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8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patients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years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age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older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time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index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admission,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number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acute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inpatient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stays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during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measurement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year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were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followed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least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unplanned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acute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readmission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diagnosis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within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days.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8260" marR="172720">
                        <a:lnSpc>
                          <a:spcPct val="99400"/>
                        </a:lnSpc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Medicaid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Managed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Care</a:t>
                      </a:r>
                      <a:r>
                        <a:rPr sz="850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enrollees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E1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3815" marR="28575" algn="ctr">
                        <a:lnSpc>
                          <a:spcPct val="99300"/>
                        </a:lnSpc>
                      </a:pPr>
                      <a:r>
                        <a:rPr sz="750" i="1" spc="-10" dirty="0">
                          <a:latin typeface="Calibri"/>
                          <a:cs typeface="Calibri"/>
                        </a:rPr>
                        <a:t>CMS</a:t>
                      </a:r>
                      <a:r>
                        <a:rPr sz="75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i="1" spc="-10" dirty="0">
                          <a:latin typeface="Calibri"/>
                          <a:cs typeface="Calibri"/>
                        </a:rPr>
                        <a:t>Adult</a:t>
                      </a:r>
                      <a:r>
                        <a:rPr sz="750" i="1" spc="-20" dirty="0">
                          <a:latin typeface="Calibri"/>
                          <a:cs typeface="Calibri"/>
                        </a:rPr>
                        <a:t> Core</a:t>
                      </a:r>
                      <a:r>
                        <a:rPr sz="750" i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i="1" spc="-25" dirty="0">
                          <a:latin typeface="Calibri"/>
                          <a:cs typeface="Calibri"/>
                        </a:rPr>
                        <a:t>Set</a:t>
                      </a:r>
                      <a:r>
                        <a:rPr sz="750" i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i="1" spc="-10" dirty="0">
                          <a:latin typeface="Calibri"/>
                          <a:cs typeface="Calibri"/>
                        </a:rPr>
                        <a:t>Specifications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5" name="object 25"/>
          <p:cNvGrpSpPr/>
          <p:nvPr/>
        </p:nvGrpSpPr>
        <p:grpSpPr>
          <a:xfrm>
            <a:off x="381000" y="856614"/>
            <a:ext cx="62865" cy="3429635"/>
            <a:chOff x="381000" y="856614"/>
            <a:chExt cx="62865" cy="3429635"/>
          </a:xfrm>
        </p:grpSpPr>
        <p:sp>
          <p:nvSpPr>
            <p:cNvPr id="26" name="object 26"/>
            <p:cNvSpPr/>
            <p:nvPr/>
          </p:nvSpPr>
          <p:spPr>
            <a:xfrm>
              <a:off x="381000" y="134873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1000" y="18395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1000" y="28244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1000" y="380746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81000" y="8566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7871" y="31495"/>
            <a:ext cx="67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4/27/2023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4831079"/>
            <a:ext cx="62865" cy="3442970"/>
            <a:chOff x="381000" y="4831079"/>
            <a:chExt cx="62865" cy="3442970"/>
          </a:xfrm>
        </p:grpSpPr>
        <p:sp>
          <p:nvSpPr>
            <p:cNvPr id="4" name="object 4"/>
            <p:cNvSpPr/>
            <p:nvPr/>
          </p:nvSpPr>
          <p:spPr>
            <a:xfrm>
              <a:off x="381000" y="7795259"/>
              <a:ext cx="62230" cy="478790"/>
            </a:xfrm>
            <a:custGeom>
              <a:avLst/>
              <a:gdLst/>
              <a:ahLst/>
              <a:cxnLst/>
              <a:rect l="l" t="t" r="r" b="b"/>
              <a:pathLst>
                <a:path w="62229" h="478790">
                  <a:moveTo>
                    <a:pt x="62229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229" y="478790"/>
                  </a:lnTo>
                  <a:lnTo>
                    <a:pt x="62229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" y="532320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" y="581405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630618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1000" y="679894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1000" y="728916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000" y="48310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240271" y="8090407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18</a:t>
            </a:r>
            <a:endParaRPr sz="550" dirty="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300" y="8305292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9300" y="965707"/>
            <a:ext cx="225488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OVERVIEW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895"/>
              </a:lnSpc>
            </a:pP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DSH</a:t>
            </a:r>
            <a:r>
              <a:rPr sz="1600" b="0" spc="-5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PAYMENT</a:t>
            </a:r>
            <a:r>
              <a:rPr sz="1600" b="0" spc="-4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ALLOCATION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56307" y="1479296"/>
            <a:ext cx="42970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POLICY</a:t>
            </a:r>
            <a:r>
              <a:rPr sz="1000" b="1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RATIONALE</a:t>
            </a:r>
            <a:endParaRPr sz="1000">
              <a:latin typeface="Calibri"/>
              <a:cs typeface="Calibri"/>
            </a:endParaRPr>
          </a:p>
          <a:p>
            <a:pPr marL="247015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Bolster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access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via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incremental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support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small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</a:t>
            </a:r>
            <a:endParaRPr sz="1000">
              <a:latin typeface="Calibri"/>
              <a:cs typeface="Calibri"/>
            </a:endParaRPr>
          </a:p>
          <a:p>
            <a:pPr marL="247015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Cover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Uncompensated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Costs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(UCC)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small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</a:t>
            </a:r>
            <a:endParaRPr sz="1000">
              <a:latin typeface="Calibri"/>
              <a:cs typeface="Calibri"/>
            </a:endParaRPr>
          </a:p>
          <a:p>
            <a:pPr marL="475615" lvl="1" indent="-145415">
              <a:lnSpc>
                <a:spcPct val="100000"/>
              </a:lnSpc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Costs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Medicaid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shortfall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&amp;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Net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Uninsured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care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56307" y="2239772"/>
            <a:ext cx="4213225" cy="784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TECHNICAL</a:t>
            </a:r>
            <a:endParaRPr sz="1000">
              <a:latin typeface="Calibri"/>
              <a:cs typeface="Calibri"/>
            </a:endParaRPr>
          </a:p>
          <a:p>
            <a:pPr marL="475615" indent="-145415">
              <a:lnSpc>
                <a:spcPct val="100000"/>
              </a:lnSpc>
              <a:spcBef>
                <a:spcPts val="10"/>
              </a:spcBef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Reallocate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GA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funds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cover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Small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pool</a:t>
            </a:r>
            <a:r>
              <a:rPr sz="10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UCC</a:t>
            </a:r>
            <a:endParaRPr sz="1000">
              <a:latin typeface="Calibri"/>
              <a:cs typeface="Calibri"/>
            </a:endParaRPr>
          </a:p>
          <a:p>
            <a:pPr marL="475615" indent="-145415">
              <a:lnSpc>
                <a:spcPts val="1190"/>
              </a:lnSpc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61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</a:t>
            </a:r>
            <a:r>
              <a:rPr sz="10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Small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pool</a:t>
            </a:r>
            <a:endParaRPr sz="1000">
              <a:latin typeface="Calibri"/>
              <a:cs typeface="Calibri"/>
            </a:endParaRPr>
          </a:p>
          <a:p>
            <a:pPr marL="476250" marR="5080" indent="-145415">
              <a:lnSpc>
                <a:spcPts val="1190"/>
              </a:lnSpc>
              <a:spcBef>
                <a:spcPts val="35"/>
              </a:spcBef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State</a:t>
            </a:r>
            <a:r>
              <a:rPr sz="10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appropriations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for incremental</a:t>
            </a:r>
            <a:r>
              <a:rPr sz="10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Non-federal</a:t>
            </a:r>
            <a:r>
              <a:rPr sz="10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share, approved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in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SFY23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SFY24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budgets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56307" y="3154172"/>
            <a:ext cx="4201160" cy="784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90"/>
              </a:lnSpc>
              <a:spcBef>
                <a:spcPts val="95"/>
              </a:spcBef>
            </a:pPr>
            <a:r>
              <a:rPr sz="1000" b="1" spc="-2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HOSPITAL</a:t>
            </a:r>
            <a:r>
              <a:rPr sz="10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333333"/>
                </a:solidFill>
                <a:latin typeface="Calibri"/>
                <a:cs typeface="Calibri"/>
              </a:rPr>
              <a:t>IMPACT</a:t>
            </a:r>
            <a:endParaRPr sz="1000">
              <a:latin typeface="Calibri"/>
              <a:cs typeface="Calibri"/>
            </a:endParaRPr>
          </a:p>
          <a:p>
            <a:pPr marL="247650" marR="5080" indent="-145415">
              <a:lnSpc>
                <a:spcPts val="1200"/>
              </a:lnSpc>
              <a:spcBef>
                <a:spcPts val="25"/>
              </a:spcBef>
              <a:buClr>
                <a:srgbClr val="167981"/>
              </a:buClr>
              <a:buFont typeface="Wingdings"/>
              <a:buChar char=""/>
              <a:tabLst>
                <a:tab pos="247650" algn="l"/>
              </a:tabLst>
            </a:pP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UCC,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defined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by</a:t>
            </a:r>
            <a:r>
              <a:rPr sz="1000" spc="-5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CMS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Medicaid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DSH,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is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covered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0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small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hospitals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defined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Small</a:t>
            </a:r>
            <a:r>
              <a:rPr sz="10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Rural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DSH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Pool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up</a:t>
            </a:r>
            <a:r>
              <a:rPr sz="10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333333"/>
                </a:solidFill>
                <a:latin typeface="Calibri"/>
                <a:cs typeface="Calibri"/>
              </a:rPr>
              <a:t> HSL</a:t>
            </a:r>
            <a:endParaRPr sz="1000">
              <a:latin typeface="Calibri"/>
              <a:cs typeface="Calibri"/>
            </a:endParaRPr>
          </a:p>
          <a:p>
            <a:pPr marL="475615" marR="393700" lvl="1" indent="-145415">
              <a:lnSpc>
                <a:spcPts val="1200"/>
              </a:lnSpc>
              <a:buClr>
                <a:srgbClr val="167981"/>
              </a:buClr>
              <a:buFont typeface="Wingdings"/>
              <a:buChar char=""/>
              <a:tabLst>
                <a:tab pos="476250" algn="l"/>
              </a:tabLst>
            </a:pPr>
            <a:r>
              <a:rPr sz="1000" dirty="0">
                <a:latin typeface="Calibri"/>
                <a:cs typeface="Calibri"/>
              </a:rPr>
              <a:t>HSL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=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(Medicaid </a:t>
            </a:r>
            <a:r>
              <a:rPr sz="1000" dirty="0">
                <a:latin typeface="Calibri"/>
                <a:cs typeface="Calibri"/>
              </a:rPr>
              <a:t>Costs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-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Medicaid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payments) </a:t>
            </a:r>
            <a:r>
              <a:rPr sz="1000" dirty="0">
                <a:latin typeface="Calibri"/>
                <a:cs typeface="Calibri"/>
              </a:rPr>
              <a:t>+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(Uninsured</a:t>
            </a:r>
            <a:r>
              <a:rPr sz="1000" dirty="0">
                <a:latin typeface="Calibri"/>
                <a:cs typeface="Calibri"/>
              </a:rPr>
              <a:t> Costs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50" dirty="0">
                <a:latin typeface="Calibri"/>
                <a:cs typeface="Calibri"/>
              </a:rPr>
              <a:t>-</a:t>
            </a:r>
            <a:r>
              <a:rPr sz="1000" dirty="0">
                <a:latin typeface="Calibri"/>
                <a:cs typeface="Calibri"/>
              </a:rPr>
              <a:t> Uninsured</a:t>
            </a:r>
            <a:r>
              <a:rPr sz="1000" spc="-5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payments)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0940" y="4099052"/>
            <a:ext cx="93345" cy="10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spc="-25" dirty="0">
                <a:solidFill>
                  <a:srgbClr val="E26C08"/>
                </a:solidFill>
                <a:latin typeface="Calibri Light"/>
                <a:cs typeface="Calibri Light"/>
              </a:rPr>
              <a:t>17</a:t>
            </a:r>
            <a:endParaRPr sz="550">
              <a:latin typeface="Calibri Light"/>
              <a:cs typeface="Calibri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8300" y="4309364"/>
            <a:ext cx="1479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242424"/>
                </a:solidFill>
                <a:latin typeface="Calibri"/>
                <a:cs typeface="Calibri"/>
              </a:rPr>
              <a:t>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9300" y="4940300"/>
            <a:ext cx="450151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67981"/>
                </a:solidFill>
                <a:latin typeface="Calibri"/>
                <a:cs typeface="Calibri"/>
              </a:rPr>
              <a:t>OVERVIEW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895"/>
              </a:lnSpc>
            </a:pPr>
            <a:r>
              <a:rPr sz="1600" b="0" spc="-25" dirty="0">
                <a:solidFill>
                  <a:srgbClr val="167981"/>
                </a:solidFill>
                <a:latin typeface="Calibri Light"/>
                <a:cs typeface="Calibri Light"/>
              </a:rPr>
              <a:t>DSH</a:t>
            </a:r>
            <a:r>
              <a:rPr sz="1600" b="0" spc="-60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PAYMENT</a:t>
            </a:r>
            <a:r>
              <a:rPr sz="1600" b="0" spc="-3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ALLOCATION</a:t>
            </a:r>
            <a:r>
              <a:rPr sz="1600" b="0" spc="-1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30" dirty="0">
                <a:solidFill>
                  <a:srgbClr val="167981"/>
                </a:solidFill>
                <a:latin typeface="Calibri Light"/>
                <a:cs typeface="Calibri Light"/>
              </a:rPr>
              <a:t>METHODOLOGY</a:t>
            </a:r>
            <a:r>
              <a:rPr sz="1600" b="0" spc="-5" dirty="0">
                <a:solidFill>
                  <a:srgbClr val="167981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167981"/>
                </a:solidFill>
                <a:latin typeface="Calibri Light"/>
                <a:cs typeface="Calibri Light"/>
              </a:rPr>
              <a:t>APPROVAL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69211" y="5513323"/>
            <a:ext cx="4751705" cy="634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sz="800" dirty="0">
                <a:latin typeface="Calibri"/>
                <a:cs typeface="Calibri"/>
              </a:rPr>
              <a:t>The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amount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funds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available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for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Payments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allocated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between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two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pools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eligible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hospitals.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If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 </a:t>
            </a:r>
            <a:r>
              <a:rPr sz="800" dirty="0">
                <a:latin typeface="Calibri"/>
                <a:cs typeface="Calibri"/>
              </a:rPr>
              <a:t>directed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payments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from Care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Management</a:t>
            </a:r>
            <a:r>
              <a:rPr sz="800" spc="-10" dirty="0">
                <a:latin typeface="Calibri"/>
                <a:cs typeface="Calibri"/>
              </a:rPr>
              <a:t> Organizations(CMO)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are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more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than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10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percent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provider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payments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from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CMOs,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then Methodology 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will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followed</a:t>
            </a:r>
            <a:r>
              <a:rPr sz="800" spc="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-10" dirty="0">
                <a:latin typeface="Calibri"/>
                <a:cs typeface="Calibri"/>
              </a:rPr>
              <a:t> determine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10" dirty="0">
                <a:latin typeface="Calibri"/>
                <a:cs typeface="Calibri"/>
              </a:rPr>
              <a:t> Allocation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Pools.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If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payments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from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CMOs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are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less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than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or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equal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10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percent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provider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payments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from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CMOs,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Methodology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be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followed.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69211" y="6247891"/>
            <a:ext cx="4725035" cy="99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0"/>
              </a:lnSpc>
              <a:spcBef>
                <a:spcPts val="100"/>
              </a:spcBef>
            </a:pPr>
            <a:r>
              <a:rPr sz="800" dirty="0">
                <a:latin typeface="Calibri"/>
                <a:cs typeface="Calibri"/>
              </a:rPr>
              <a:t>A.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METHODOLOGY </a:t>
            </a:r>
            <a:r>
              <a:rPr sz="800" spc="-25" dirty="0">
                <a:latin typeface="Calibri"/>
                <a:cs typeface="Calibri"/>
              </a:rPr>
              <a:t>A:</a:t>
            </a:r>
            <a:endParaRPr sz="800">
              <a:latin typeface="Calibri"/>
              <a:cs typeface="Calibri"/>
            </a:endParaRPr>
          </a:p>
          <a:p>
            <a:pPr marL="184785" marR="184785" indent="-172720" algn="just">
              <a:lnSpc>
                <a:spcPts val="960"/>
              </a:lnSpc>
              <a:spcBef>
                <a:spcPts val="20"/>
              </a:spcBef>
              <a:buAutoNum type="romanLcPeriod"/>
              <a:tabLst>
                <a:tab pos="185420" algn="l"/>
              </a:tabLst>
            </a:pPr>
            <a:r>
              <a:rPr sz="800" b="1" spc="-10" dirty="0">
                <a:latin typeface="Calibri"/>
                <a:cs typeface="Calibri"/>
              </a:rPr>
              <a:t>Pool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1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will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equivalent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to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that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amount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necessary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to cover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100 </a:t>
            </a:r>
            <a:r>
              <a:rPr sz="800" b="1" spc="-10" dirty="0">
                <a:latin typeface="Calibri"/>
                <a:cs typeface="Calibri"/>
              </a:rPr>
              <a:t>percent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DSH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Limit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for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eligible critical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access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hospitals,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rural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hospitals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with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less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than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100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beds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state-</a:t>
            </a:r>
            <a:r>
              <a:rPr sz="800" b="1" dirty="0">
                <a:latin typeface="Calibri"/>
                <a:cs typeface="Calibri"/>
              </a:rPr>
              <a:t>owned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operated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acute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care</a:t>
            </a:r>
            <a:endParaRPr sz="800">
              <a:latin typeface="Calibri"/>
              <a:cs typeface="Calibri"/>
            </a:endParaRPr>
          </a:p>
          <a:p>
            <a:pPr marL="184785" marR="191135" algn="just">
              <a:lnSpc>
                <a:spcPts val="950"/>
              </a:lnSpc>
              <a:spcBef>
                <a:spcPts val="10"/>
              </a:spcBef>
            </a:pPr>
            <a:r>
              <a:rPr sz="800" b="1" dirty="0">
                <a:latin typeface="Calibri"/>
                <a:cs typeface="Calibri"/>
              </a:rPr>
              <a:t>hospitals.</a:t>
            </a:r>
            <a:r>
              <a:rPr sz="800" b="1" spc="114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Pool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2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equivalent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remaining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Payments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and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used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allocation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other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eligible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hospitals.</a:t>
            </a:r>
            <a:endParaRPr sz="800">
              <a:latin typeface="Calibri"/>
              <a:cs typeface="Calibri"/>
            </a:endParaRPr>
          </a:p>
          <a:p>
            <a:pPr marL="184150" marR="5080" indent="-172085" algn="just">
              <a:lnSpc>
                <a:spcPts val="960"/>
              </a:lnSpc>
              <a:spcBef>
                <a:spcPts val="10"/>
              </a:spcBef>
              <a:buAutoNum type="romanLcPeriod" startAt="2"/>
              <a:tabLst>
                <a:tab pos="185420" algn="l"/>
              </a:tabLst>
            </a:pPr>
            <a:r>
              <a:rPr sz="800" spc="-10" dirty="0">
                <a:latin typeface="Calibri"/>
                <a:cs typeface="Calibri"/>
              </a:rPr>
              <a:t>Maximum</a:t>
            </a:r>
            <a:r>
              <a:rPr sz="800" spc="-4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0" dirty="0">
                <a:latin typeface="Calibri"/>
                <a:cs typeface="Calibri"/>
              </a:rPr>
              <a:t> allocations</a:t>
            </a:r>
            <a:r>
              <a:rPr sz="800" dirty="0">
                <a:latin typeface="Calibri"/>
                <a:cs typeface="Calibri"/>
              </a:rPr>
              <a:t> for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critical </a:t>
            </a:r>
            <a:r>
              <a:rPr sz="800" spc="-10" dirty="0">
                <a:latin typeface="Calibri"/>
                <a:cs typeface="Calibri"/>
              </a:rPr>
              <a:t>access hospitals, </a:t>
            </a:r>
            <a:r>
              <a:rPr sz="800" dirty="0">
                <a:latin typeface="Calibri"/>
                <a:cs typeface="Calibri"/>
              </a:rPr>
              <a:t>rural</a:t>
            </a:r>
            <a:r>
              <a:rPr sz="800" spc="-10" dirty="0">
                <a:latin typeface="Calibri"/>
                <a:cs typeface="Calibri"/>
              </a:rPr>
              <a:t> hospitals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with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less</a:t>
            </a:r>
            <a:r>
              <a:rPr sz="800" spc="-10" dirty="0">
                <a:latin typeface="Calibri"/>
                <a:cs typeface="Calibri"/>
              </a:rPr>
              <a:t> than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100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beds,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and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state-owned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and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operated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acute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care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hospitals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are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set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at100%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their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limit.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other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hospitals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are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set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at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75%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their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Adjusted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Limit.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No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receive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more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than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100%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their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Limit.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69211" y="7345171"/>
            <a:ext cx="4649470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50"/>
              </a:lnSpc>
              <a:spcBef>
                <a:spcPts val="100"/>
              </a:spcBef>
            </a:pPr>
            <a:r>
              <a:rPr sz="800" dirty="0">
                <a:latin typeface="Calibri"/>
                <a:cs typeface="Calibri"/>
              </a:rPr>
              <a:t>B.</a:t>
            </a:r>
            <a:r>
              <a:rPr sz="800" spc="13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METHODOLOGY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25" dirty="0">
                <a:latin typeface="Calibri"/>
                <a:cs typeface="Calibri"/>
              </a:rPr>
              <a:t>B:</a:t>
            </a:r>
            <a:endParaRPr sz="800">
              <a:latin typeface="Calibri"/>
              <a:cs typeface="Calibri"/>
            </a:endParaRPr>
          </a:p>
          <a:p>
            <a:pPr marL="184785" marR="5080" indent="-172720">
              <a:lnSpc>
                <a:spcPts val="960"/>
              </a:lnSpc>
              <a:spcBef>
                <a:spcPts val="20"/>
              </a:spcBef>
              <a:buAutoNum type="romanLcPeriod"/>
              <a:tabLst>
                <a:tab pos="185420" algn="l"/>
              </a:tabLst>
            </a:pPr>
            <a:r>
              <a:rPr sz="800" dirty="0">
                <a:latin typeface="Calibri"/>
                <a:cs typeface="Calibri"/>
              </a:rPr>
              <a:t>Pool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equivalent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13.4%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available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funds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and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used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calculation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allocations </a:t>
            </a:r>
            <a:r>
              <a:rPr sz="800" spc="-25" dirty="0">
                <a:latin typeface="Calibri"/>
                <a:cs typeface="Calibri"/>
              </a:rPr>
              <a:t>for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eligible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critical access</a:t>
            </a:r>
            <a:r>
              <a:rPr sz="800" spc="-10" dirty="0">
                <a:latin typeface="Calibri"/>
                <a:cs typeface="Calibri"/>
              </a:rPr>
              <a:t> hospitals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and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rural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 </a:t>
            </a:r>
            <a:r>
              <a:rPr sz="800" dirty="0">
                <a:latin typeface="Calibri"/>
                <a:cs typeface="Calibri"/>
              </a:rPr>
              <a:t>with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less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than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100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beds.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Pool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2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will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be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equivalent </a:t>
            </a:r>
            <a:r>
              <a:rPr sz="800" dirty="0">
                <a:latin typeface="Calibri"/>
                <a:cs typeface="Calibri"/>
              </a:rPr>
              <a:t>to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86.6%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available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funds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and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used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calculation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allocations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for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other,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eligible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hospitals.</a:t>
            </a:r>
            <a:endParaRPr sz="8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AutoNum type="romanLcPeriod"/>
              <a:tabLst>
                <a:tab pos="185420" algn="l"/>
              </a:tabLst>
            </a:pPr>
            <a:r>
              <a:rPr sz="800" spc="-10" dirty="0">
                <a:latin typeface="Calibri"/>
                <a:cs typeface="Calibri"/>
              </a:rPr>
              <a:t>The</a:t>
            </a:r>
            <a:r>
              <a:rPr sz="800" spc="-5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maximum</a:t>
            </a:r>
            <a:r>
              <a:rPr sz="800" spc="-4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DSH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allocation</a:t>
            </a:r>
            <a:r>
              <a:rPr sz="800" dirty="0">
                <a:latin typeface="Calibri"/>
                <a:cs typeface="Calibri"/>
              </a:rPr>
              <a:t> for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all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hospitals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is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set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at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75%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of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the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Adjusted DSH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Limit.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81000" y="856614"/>
            <a:ext cx="62865" cy="3429635"/>
            <a:chOff x="381000" y="856614"/>
            <a:chExt cx="62865" cy="3429635"/>
          </a:xfrm>
        </p:grpSpPr>
        <p:sp>
          <p:nvSpPr>
            <p:cNvPr id="24" name="object 24"/>
            <p:cNvSpPr/>
            <p:nvPr/>
          </p:nvSpPr>
          <p:spPr>
            <a:xfrm>
              <a:off x="381000" y="134873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1000" y="183959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5F5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1000" y="233171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E26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1000" y="2824479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1F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1000" y="331470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C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1000" y="3807460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89">
                  <a:moveTo>
                    <a:pt x="62865" y="0"/>
                  </a:moveTo>
                  <a:lnTo>
                    <a:pt x="0" y="0"/>
                  </a:lnTo>
                  <a:lnTo>
                    <a:pt x="0" y="478789"/>
                  </a:lnTo>
                  <a:lnTo>
                    <a:pt x="62865" y="478789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2D53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1000" y="856614"/>
              <a:ext cx="62865" cy="478790"/>
            </a:xfrm>
            <a:custGeom>
              <a:avLst/>
              <a:gdLst/>
              <a:ahLst/>
              <a:cxnLst/>
              <a:rect l="l" t="t" r="r" b="b"/>
              <a:pathLst>
                <a:path w="62865" h="478790">
                  <a:moveTo>
                    <a:pt x="62865" y="0"/>
                  </a:moveTo>
                  <a:lnTo>
                    <a:pt x="0" y="0"/>
                  </a:lnTo>
                  <a:lnTo>
                    <a:pt x="0" y="478790"/>
                  </a:lnTo>
                  <a:lnTo>
                    <a:pt x="62865" y="478790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795655" y="3816984"/>
            <a:ext cx="821055" cy="112395"/>
            <a:chOff x="795655" y="3816984"/>
            <a:chExt cx="821055" cy="112395"/>
          </a:xfrm>
        </p:grpSpPr>
        <p:sp>
          <p:nvSpPr>
            <p:cNvPr id="32" name="object 32"/>
            <p:cNvSpPr/>
            <p:nvPr/>
          </p:nvSpPr>
          <p:spPr>
            <a:xfrm>
              <a:off x="798195" y="3923029"/>
              <a:ext cx="818515" cy="6350"/>
            </a:xfrm>
            <a:custGeom>
              <a:avLst/>
              <a:gdLst/>
              <a:ahLst/>
              <a:cxnLst/>
              <a:rect l="l" t="t" r="r" b="b"/>
              <a:pathLst>
                <a:path w="818515" h="6350">
                  <a:moveTo>
                    <a:pt x="818515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18515" y="6350"/>
                  </a:lnTo>
                  <a:lnTo>
                    <a:pt x="818515" y="0"/>
                  </a:lnTo>
                  <a:close/>
                </a:path>
              </a:pathLst>
            </a:custGeom>
            <a:solidFill>
              <a:srgbClr val="8AC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95655" y="3816984"/>
              <a:ext cx="818515" cy="105410"/>
            </a:xfrm>
            <a:custGeom>
              <a:avLst/>
              <a:gdLst/>
              <a:ahLst/>
              <a:cxnLst/>
              <a:rect l="l" t="t" r="r" b="b"/>
              <a:pathLst>
                <a:path w="818515" h="105410">
                  <a:moveTo>
                    <a:pt x="0" y="105409"/>
                  </a:moveTo>
                  <a:lnTo>
                    <a:pt x="818515" y="105409"/>
                  </a:lnTo>
                  <a:lnTo>
                    <a:pt x="818515" y="0"/>
                  </a:lnTo>
                  <a:lnTo>
                    <a:pt x="0" y="0"/>
                  </a:lnTo>
                  <a:lnTo>
                    <a:pt x="0" y="105409"/>
                  </a:lnTo>
                  <a:close/>
                </a:path>
              </a:pathLst>
            </a:custGeom>
            <a:solidFill>
              <a:srgbClr val="167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793750" y="1466214"/>
            <a:ext cx="821690" cy="92710"/>
          </a:xfrm>
          <a:custGeom>
            <a:avLst/>
            <a:gdLst/>
            <a:ahLst/>
            <a:cxnLst/>
            <a:rect l="l" t="t" r="r" b="b"/>
            <a:pathLst>
              <a:path w="821690" h="92709">
                <a:moveTo>
                  <a:pt x="821690" y="0"/>
                </a:moveTo>
                <a:lnTo>
                  <a:pt x="0" y="0"/>
                </a:lnTo>
                <a:lnTo>
                  <a:pt x="0" y="92709"/>
                </a:lnTo>
                <a:lnTo>
                  <a:pt x="821690" y="92709"/>
                </a:lnTo>
                <a:lnTo>
                  <a:pt x="821690" y="0"/>
                </a:lnTo>
                <a:close/>
              </a:path>
            </a:pathLst>
          </a:custGeom>
          <a:solidFill>
            <a:srgbClr val="167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95655" y="1559560"/>
            <a:ext cx="818515" cy="2257425"/>
          </a:xfrm>
          <a:prstGeom prst="rect">
            <a:avLst/>
          </a:prstGeom>
          <a:solidFill>
            <a:srgbClr val="8AC0C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Times New Roman"/>
              <a:cs typeface="Times New Roman"/>
            </a:endParaRPr>
          </a:p>
          <a:p>
            <a:pPr marL="148590" marR="132080" indent="-1270" algn="ctr">
              <a:lnSpc>
                <a:spcPct val="100000"/>
              </a:lnSpc>
            </a:pPr>
            <a:r>
              <a:rPr sz="1100" b="1" spc="-10" dirty="0">
                <a:latin typeface="Calibri"/>
                <a:cs typeface="Calibri"/>
              </a:rPr>
              <a:t>Cover </a:t>
            </a:r>
            <a:r>
              <a:rPr sz="1100" b="1" spc="-20" dirty="0">
                <a:latin typeface="Calibri"/>
                <a:cs typeface="Calibri"/>
              </a:rPr>
              <a:t>Medicaid </a:t>
            </a:r>
            <a:r>
              <a:rPr sz="1100" b="1" spc="-25" dirty="0">
                <a:latin typeface="Calibri"/>
                <a:cs typeface="Calibri"/>
              </a:rPr>
              <a:t>UCC</a:t>
            </a:r>
            <a:endParaRPr sz="1100">
              <a:latin typeface="Calibri"/>
              <a:cs typeface="Calibri"/>
            </a:endParaRPr>
          </a:p>
          <a:p>
            <a:pPr marL="59055" marR="48260" algn="ctr">
              <a:lnSpc>
                <a:spcPct val="99800"/>
              </a:lnSpc>
              <a:spcBef>
                <a:spcPts val="5"/>
              </a:spcBef>
            </a:pPr>
            <a:r>
              <a:rPr sz="1100" b="1" spc="-10" dirty="0">
                <a:latin typeface="Calibri"/>
                <a:cs typeface="Calibri"/>
              </a:rPr>
              <a:t>Balances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spc="-25" dirty="0">
                <a:latin typeface="Calibri"/>
                <a:cs typeface="Calibri"/>
              </a:rPr>
              <a:t>for </a:t>
            </a:r>
            <a:r>
              <a:rPr sz="1100" b="1" dirty="0">
                <a:latin typeface="Calibri"/>
                <a:cs typeface="Calibri"/>
              </a:rPr>
              <a:t>Small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Rural Hospitals </a:t>
            </a:r>
            <a:r>
              <a:rPr sz="1100" b="1" dirty="0">
                <a:latin typeface="Calibri"/>
                <a:cs typeface="Calibri"/>
              </a:rPr>
              <a:t>with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-25" dirty="0">
                <a:latin typeface="Calibri"/>
                <a:cs typeface="Calibri"/>
              </a:rPr>
              <a:t>DSH </a:t>
            </a:r>
            <a:r>
              <a:rPr sz="1100" b="1" spc="-10" dirty="0">
                <a:latin typeface="Calibri"/>
                <a:cs typeface="Calibri"/>
              </a:rPr>
              <a:t>funding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49300" y="5506084"/>
            <a:ext cx="667385" cy="104139"/>
          </a:xfrm>
          <a:custGeom>
            <a:avLst/>
            <a:gdLst/>
            <a:ahLst/>
            <a:cxnLst/>
            <a:rect l="l" t="t" r="r" b="b"/>
            <a:pathLst>
              <a:path w="667385" h="104139">
                <a:moveTo>
                  <a:pt x="667385" y="0"/>
                </a:moveTo>
                <a:lnTo>
                  <a:pt x="0" y="0"/>
                </a:lnTo>
                <a:lnTo>
                  <a:pt x="0" y="104139"/>
                </a:lnTo>
                <a:lnTo>
                  <a:pt x="667385" y="104139"/>
                </a:lnTo>
                <a:lnTo>
                  <a:pt x="667385" y="0"/>
                </a:lnTo>
                <a:close/>
              </a:path>
            </a:pathLst>
          </a:custGeom>
          <a:solidFill>
            <a:srgbClr val="167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9300" y="7891144"/>
            <a:ext cx="671830" cy="104139"/>
          </a:xfrm>
          <a:custGeom>
            <a:avLst/>
            <a:gdLst/>
            <a:ahLst/>
            <a:cxnLst/>
            <a:rect l="l" t="t" r="r" b="b"/>
            <a:pathLst>
              <a:path w="671830" h="104140">
                <a:moveTo>
                  <a:pt x="671830" y="0"/>
                </a:moveTo>
                <a:lnTo>
                  <a:pt x="0" y="0"/>
                </a:lnTo>
                <a:lnTo>
                  <a:pt x="0" y="104139"/>
                </a:lnTo>
                <a:lnTo>
                  <a:pt x="671830" y="104139"/>
                </a:lnTo>
                <a:lnTo>
                  <a:pt x="671830" y="0"/>
                </a:lnTo>
                <a:close/>
              </a:path>
            </a:pathLst>
          </a:custGeom>
          <a:solidFill>
            <a:srgbClr val="1679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49300" y="5609590"/>
            <a:ext cx="671830" cy="2281555"/>
          </a:xfrm>
          <a:prstGeom prst="rect">
            <a:avLst/>
          </a:prstGeom>
          <a:solidFill>
            <a:srgbClr val="8AC0C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7620" algn="ctr">
              <a:lnSpc>
                <a:spcPts val="1190"/>
              </a:lnSpc>
            </a:pPr>
            <a:r>
              <a:rPr sz="1000" b="1" spc="-25" dirty="0">
                <a:latin typeface="Calibri"/>
                <a:cs typeface="Calibri"/>
              </a:rPr>
              <a:t>DSH</a:t>
            </a:r>
            <a:endParaRPr sz="1000">
              <a:latin typeface="Calibri"/>
              <a:cs typeface="Calibri"/>
            </a:endParaRPr>
          </a:p>
          <a:p>
            <a:pPr marL="76200" marR="65405" indent="3175" algn="ctr">
              <a:lnSpc>
                <a:spcPts val="1210"/>
              </a:lnSpc>
              <a:spcBef>
                <a:spcPts val="20"/>
              </a:spcBef>
            </a:pPr>
            <a:r>
              <a:rPr sz="1000" b="1" spc="-10" dirty="0">
                <a:latin typeface="Calibri"/>
                <a:cs typeface="Calibri"/>
              </a:rPr>
              <a:t>Payment </a:t>
            </a:r>
            <a:r>
              <a:rPr sz="1000" b="1" spc="-20" dirty="0">
                <a:latin typeface="Calibri"/>
                <a:cs typeface="Calibri"/>
              </a:rPr>
              <a:t>Allocation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1903</Words>
  <Application>Microsoft Office PowerPoint</Application>
  <PresentationFormat>On-screen Show (4:3)</PresentationFormat>
  <Paragraphs>310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M E D I C A I D F I N A N C I N G &amp;</vt:lpstr>
      <vt:lpstr>PowerPoint Presentation</vt:lpstr>
      <vt:lpstr>PowerPoint Presentation</vt:lpstr>
      <vt:lpstr>OV E R V I E W O F R EC E N T M E D I C A I D F I N A N C I N G I N G EO R G I 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Meghan.Williams</dc:creator>
  <cp:lastModifiedBy>Justin Rodriguez</cp:lastModifiedBy>
  <cp:revision>1</cp:revision>
  <dcterms:created xsi:type="dcterms:W3CDTF">2023-05-03T17:58:06Z</dcterms:created>
  <dcterms:modified xsi:type="dcterms:W3CDTF">2023-05-03T18:08:57Z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Acrobat PDFMaker 23 for Word</vt:lpwstr>
  </property>
  <property fmtid="{D5CDD505-2E9C-101B-9397-08002B2CF9AE}" pid="4" name="LastSaved">
    <vt:filetime>2023-05-03T00:00:00Z</vt:filetime>
  </property>
  <property fmtid="{D5CDD505-2E9C-101B-9397-08002B2CF9AE}" pid="5" name="Producer">
    <vt:lpwstr>Adobe PDF Library 23.1.175</vt:lpwstr>
  </property>
  <property fmtid="{D5CDD505-2E9C-101B-9397-08002B2CF9AE}" pid="6" name="SourceModified">
    <vt:lpwstr>D:20230503175416</vt:lpwstr>
  </property>
</Properties>
</file>